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7772400" cy="10058400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3" pos="2448" userDrawn="1">
          <p15:clr>
            <a:srgbClr val="A4A3A4"/>
          </p15:clr>
        </p15:guide>
        <p15:guide id="4" orient="horz" pos="31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Barbour" initials="JB" lastIdx="1" clrIdx="0">
    <p:extLst>
      <p:ext uri="{19B8F6BF-5375-455C-9EA6-DF929625EA0E}">
        <p15:presenceInfo xmlns:p15="http://schemas.microsoft.com/office/powerpoint/2012/main" userId="0043e6b720dd91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335"/>
    <a:srgbClr val="EF9333"/>
    <a:srgbClr val="C94315"/>
    <a:srgbClr val="52A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9" autoAdjust="0"/>
    <p:restoredTop sz="94751"/>
  </p:normalViewPr>
  <p:slideViewPr>
    <p:cSldViewPr>
      <p:cViewPr varScale="1">
        <p:scale>
          <a:sx n="76" d="100"/>
          <a:sy n="76" d="100"/>
        </p:scale>
        <p:origin x="942" y="96"/>
      </p:cViewPr>
      <p:guideLst>
        <p:guide orient="horz" pos="6048"/>
        <p:guide pos="2448"/>
        <p:guide orient="horz"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363" y="1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/>
          <a:lstStyle>
            <a:lvl1pPr algn="r">
              <a:defRPr sz="1100"/>
            </a:lvl1pPr>
          </a:lstStyle>
          <a:p>
            <a:fld id="{D4685565-B768-284F-9A46-A0E0A69AC70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9175" y="1160463"/>
            <a:ext cx="2419350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494" tIns="41747" rIns="83494" bIns="417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342" y="4467488"/>
            <a:ext cx="5597017" cy="3655749"/>
          </a:xfrm>
          <a:prstGeom prst="rect">
            <a:avLst/>
          </a:prstGeom>
        </p:spPr>
        <p:txBody>
          <a:bodyPr vert="horz" lIns="83494" tIns="41747" rIns="83494" bIns="4174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757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363" y="8817757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 anchor="b"/>
          <a:lstStyle>
            <a:lvl1pPr algn="r">
              <a:defRPr sz="1100"/>
            </a:lvl1pPr>
          </a:lstStyle>
          <a:p>
            <a:fld id="{066A2AC7-33A4-5E43-93D6-8D52878B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2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3403600" TargetMode="External"/><Relationship Id="rId7" Type="http://schemas.openxmlformats.org/officeDocument/2006/relationships/hyperlink" Target="http://www.cdc.gov/std/program/spacemonkey/default.htm" TargetMode="External"/><Relationship Id="rId2" Type="http://schemas.openxmlformats.org/officeDocument/2006/relationships/hyperlink" Target="https://www.cdc.gov/std/stats17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cdc.gov/std/program/spacemonkey/default.htm" TargetMode="External"/><Relationship Id="rId5" Type="http://schemas.openxmlformats.org/officeDocument/2006/relationships/hyperlink" Target="https://www.ncbi.nlm.nih.gov/%20%20pubmed/29240632" TargetMode="External"/><Relationship Id="rId4" Type="http://schemas.openxmlformats.org/officeDocument/2006/relationships/hyperlink" Target="https://www.cdc.gov/nchhstp/newsroom/docs/factsheets/std-trends-508.pdf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51">
            <a:extLst>
              <a:ext uri="{FF2B5EF4-FFF2-40B4-BE49-F238E27FC236}">
                <a16:creationId xmlns:a16="http://schemas.microsoft.com/office/drawing/2014/main" id="{B15E01D1-7743-45AB-BCA2-61256E07B241}"/>
              </a:ext>
            </a:extLst>
          </p:cNvPr>
          <p:cNvSpPr txBox="1"/>
          <p:nvPr userDrawn="1"/>
        </p:nvSpPr>
        <p:spPr>
          <a:xfrm>
            <a:off x="0" y="1295400"/>
            <a:ext cx="77724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5" dirty="0">
                <a:solidFill>
                  <a:schemeClr val="bg1">
                    <a:lumMod val="85000"/>
                  </a:schemeClr>
                </a:solidFill>
                <a:latin typeface="Calibri"/>
                <a:cs typeface="Calibri"/>
              </a:rPr>
              <a:t>/////////////////////////////////  </a:t>
            </a:r>
            <a:r>
              <a:rPr lang="en-US" sz="2000" b="1" spc="-5" dirty="0">
                <a:solidFill>
                  <a:srgbClr val="CE4312"/>
                </a:solidFill>
                <a:latin typeface="Calibri"/>
                <a:cs typeface="Calibri"/>
              </a:rPr>
              <a:t>MAKING </a:t>
            </a:r>
            <a:r>
              <a:rPr lang="en-US" sz="2000" b="1" dirty="0">
                <a:solidFill>
                  <a:srgbClr val="CE4312"/>
                </a:solidFill>
                <a:latin typeface="Calibri"/>
                <a:cs typeface="Calibri"/>
              </a:rPr>
              <a:t>THE </a:t>
            </a:r>
            <a:r>
              <a:rPr lang="en-US" sz="2000" b="1" spc="-5">
                <a:solidFill>
                  <a:srgbClr val="CE4312"/>
                </a:solidFill>
                <a:latin typeface="Calibri"/>
                <a:cs typeface="Calibri"/>
              </a:rPr>
              <a:t>CASE </a:t>
            </a:r>
            <a:r>
              <a:rPr lang="en-US" sz="2000" b="1" spc="-15">
                <a:solidFill>
                  <a:srgbClr val="CE4312"/>
                </a:solidFill>
                <a:latin typeface="Calibri"/>
                <a:cs typeface="Calibri"/>
              </a:rPr>
              <a:t>FOR  </a:t>
            </a:r>
            <a:r>
              <a:rPr lang="en-US" sz="1600" spc="-5" dirty="0">
                <a:solidFill>
                  <a:srgbClr val="FFFFFF">
                    <a:lumMod val="85000"/>
                  </a:srgbClr>
                </a:solidFill>
                <a:cs typeface="Calibri"/>
              </a:rPr>
              <a:t>///////////////////////////////// </a:t>
            </a:r>
            <a:endParaRPr lang="en-US" sz="1900" b="1" spc="-15" dirty="0">
              <a:solidFill>
                <a:srgbClr val="CE4312"/>
              </a:solidFill>
              <a:latin typeface="Calibri"/>
              <a:cs typeface="Calibri"/>
            </a:endParaRPr>
          </a:p>
        </p:txBody>
      </p:sp>
      <p:sp>
        <p:nvSpPr>
          <p:cNvPr id="23" name="object 51">
            <a:extLst>
              <a:ext uri="{FF2B5EF4-FFF2-40B4-BE49-F238E27FC236}">
                <a16:creationId xmlns:a16="http://schemas.microsoft.com/office/drawing/2014/main" id="{CD94BC1D-9870-4A91-BD28-DE0C112C9311}"/>
              </a:ext>
            </a:extLst>
          </p:cNvPr>
          <p:cNvSpPr txBox="1"/>
          <p:nvPr userDrawn="1"/>
        </p:nvSpPr>
        <p:spPr>
          <a:xfrm>
            <a:off x="571500" y="2575560"/>
            <a:ext cx="6629400" cy="18964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20000"/>
              </a:lnSpc>
            </a:pPr>
            <a:r>
              <a:rPr lang="en-US" sz="1400" spc="-5" dirty="0">
                <a:solidFill>
                  <a:srgbClr val="57575A"/>
                </a:solidFill>
                <a:latin typeface="Calibri"/>
                <a:cs typeface="Calibri"/>
              </a:rPr>
              <a:t>Sexually transmitted diseases (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S</a:t>
            </a:r>
            <a:r>
              <a:rPr lang="en-US" sz="1400" spc="-5" dirty="0">
                <a:solidFill>
                  <a:srgbClr val="57575A"/>
                </a:solidFill>
                <a:latin typeface="Calibri"/>
                <a:cs typeface="Calibri"/>
              </a:rPr>
              <a:t>TDs)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 in 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the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United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States are at 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a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record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high—and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treating 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them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is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expensive.</a:t>
            </a:r>
            <a:r>
              <a:rPr sz="1400" spc="-15" baseline="33333" dirty="0">
                <a:solidFill>
                  <a:srgbClr val="57575A"/>
                </a:solidFill>
                <a:latin typeface="Calibri"/>
                <a:cs typeface="Calibri"/>
              </a:rPr>
              <a:t>1 </a:t>
            </a:r>
            <a:r>
              <a:rPr lang="en-US" sz="1400" spc="-15" baseline="33333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Preventing infections</a:t>
            </a:r>
            <a:r>
              <a:rPr lang="en-US" sz="1400" spc="-1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could save </a:t>
            </a:r>
            <a:r>
              <a:rPr lang="en-US" sz="1400" spc="-5" dirty="0">
                <a:solidFill>
                  <a:srgbClr val="57575A"/>
                </a:solidFill>
                <a:latin typeface="Calibri"/>
                <a:cs typeface="Calibri"/>
              </a:rPr>
              <a:t>much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 of 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the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approximately 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$16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billion spent 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each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year on direct medical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costs </a:t>
            </a:r>
            <a:r>
              <a:rPr sz="1400" spc="-15" dirty="0">
                <a:solidFill>
                  <a:srgbClr val="57575A"/>
                </a:solidFill>
                <a:latin typeface="Calibri"/>
                <a:cs typeface="Calibri"/>
              </a:rPr>
              <a:t>for </a:t>
            </a:r>
            <a:r>
              <a:rPr lang="en-US" sz="1400" dirty="0">
                <a:solidFill>
                  <a:srgbClr val="57575A"/>
                </a:solidFill>
                <a:latin typeface="Calibri"/>
                <a:cs typeface="Calibri"/>
              </a:rPr>
              <a:t>8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 major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STDs.</a:t>
            </a:r>
            <a:r>
              <a:rPr sz="1400" spc="-7" baseline="33333" dirty="0">
                <a:solidFill>
                  <a:srgbClr val="57575A"/>
                </a:solidFill>
                <a:latin typeface="Calibri"/>
                <a:cs typeface="Calibri"/>
              </a:rPr>
              <a:t>2</a:t>
            </a:r>
            <a:r>
              <a:rPr lang="en-US" sz="1400" spc="-7" baseline="33333" dirty="0">
                <a:solidFill>
                  <a:srgbClr val="57575A"/>
                </a:solidFill>
                <a:latin typeface="Calibri"/>
                <a:cs typeface="Calibri"/>
              </a:rPr>
              <a:t>  </a:t>
            </a:r>
            <a:r>
              <a:rPr sz="1400" spc="-7" baseline="33333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STDs </a:t>
            </a:r>
            <a:r>
              <a:rPr lang="en-US" sz="1400" spc="-5" dirty="0">
                <a:solidFill>
                  <a:srgbClr val="57575A"/>
                </a:solidFill>
                <a:latin typeface="Calibri"/>
                <a:cs typeface="Calibri"/>
              </a:rPr>
              <a:t>aren’t just costly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—left untreated,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they </a:t>
            </a:r>
            <a:r>
              <a:rPr sz="1400" spc="-15" dirty="0">
                <a:solidFill>
                  <a:srgbClr val="57575A"/>
                </a:solidFill>
                <a:latin typeface="Calibri"/>
                <a:cs typeface="Calibri"/>
              </a:rPr>
              <a:t>have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serious health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consequences,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such as </a:t>
            </a:r>
            <a:r>
              <a:rPr sz="1400" spc="-15" dirty="0">
                <a:solidFill>
                  <a:srgbClr val="57575A"/>
                </a:solidFill>
                <a:latin typeface="Calibri"/>
                <a:cs typeface="Calibri"/>
              </a:rPr>
              <a:t>infertility,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pregnancy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complications,</a:t>
            </a:r>
            <a:r>
              <a:rPr lang="en-US" sz="1400" spc="-1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and even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infant</a:t>
            </a:r>
            <a:r>
              <a:rPr sz="1400" spc="5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death.</a:t>
            </a:r>
            <a:r>
              <a:rPr sz="1400" spc="-7" baseline="33333" dirty="0">
                <a:solidFill>
                  <a:srgbClr val="57575A"/>
                </a:solidFill>
                <a:latin typeface="Calibri"/>
                <a:cs typeface="Calibri"/>
              </a:rPr>
              <a:t>3</a:t>
            </a:r>
            <a:r>
              <a:rPr lang="en-US" sz="1400" spc="-7" baseline="33333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STD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programs are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our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best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line of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defense,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but dwindling budgets limit 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the</a:t>
            </a:r>
            <a:r>
              <a:rPr sz="1400" spc="2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ability</a:t>
            </a:r>
            <a:r>
              <a:rPr lang="en-US" sz="1400" spc="-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to combat </a:t>
            </a:r>
            <a:r>
              <a:rPr sz="1400" dirty="0">
                <a:solidFill>
                  <a:srgbClr val="57575A"/>
                </a:solidFill>
                <a:latin typeface="Calibri"/>
                <a:cs typeface="Calibri"/>
              </a:rPr>
              <a:t>rising </a:t>
            </a:r>
            <a:r>
              <a:rPr sz="1400" spc="-5" dirty="0">
                <a:solidFill>
                  <a:srgbClr val="57575A"/>
                </a:solidFill>
                <a:latin typeface="Calibri"/>
                <a:cs typeface="Calibri"/>
              </a:rPr>
              <a:t>STD </a:t>
            </a:r>
            <a:r>
              <a:rPr sz="1400" spc="-10" dirty="0">
                <a:solidFill>
                  <a:srgbClr val="57575A"/>
                </a:solidFill>
                <a:latin typeface="Calibri"/>
                <a:cs typeface="Calibri"/>
              </a:rPr>
              <a:t>rates. </a:t>
            </a:r>
            <a:endParaRPr lang="en-US" sz="1400" spc="-10" dirty="0">
              <a:solidFill>
                <a:srgbClr val="57575A"/>
              </a:solidFill>
              <a:latin typeface="Calibri"/>
              <a:cs typeface="Calibri"/>
            </a:endParaRPr>
          </a:p>
          <a:p>
            <a:pPr marL="12700" marR="5080" indent="-635" algn="ctr">
              <a:lnSpc>
                <a:spcPct val="120000"/>
              </a:lnSpc>
            </a:pPr>
            <a:r>
              <a:rPr b="1" i="1" spc="-5" dirty="0">
                <a:solidFill>
                  <a:srgbClr val="57575A"/>
                </a:solidFill>
                <a:latin typeface="Calibri"/>
                <a:cs typeface="Calibri"/>
              </a:rPr>
              <a:t>Now is </a:t>
            </a:r>
            <a:r>
              <a:rPr b="1" i="1" dirty="0">
                <a:solidFill>
                  <a:srgbClr val="57575A"/>
                </a:solidFill>
                <a:latin typeface="Calibri"/>
                <a:cs typeface="Calibri"/>
              </a:rPr>
              <a:t>the </a:t>
            </a:r>
            <a:r>
              <a:rPr b="1" i="1" spc="-10" dirty="0">
                <a:solidFill>
                  <a:srgbClr val="57575A"/>
                </a:solidFill>
                <a:latin typeface="Calibri"/>
                <a:cs typeface="Calibri"/>
              </a:rPr>
              <a:t>time to invest </a:t>
            </a:r>
            <a:r>
              <a:rPr b="1" i="1" spc="-5" dirty="0">
                <a:solidFill>
                  <a:srgbClr val="57575A"/>
                </a:solidFill>
                <a:latin typeface="Calibri"/>
                <a:cs typeface="Calibri"/>
              </a:rPr>
              <a:t>in </a:t>
            </a:r>
            <a:r>
              <a:rPr b="1" i="1" dirty="0">
                <a:solidFill>
                  <a:srgbClr val="57575A"/>
                </a:solidFill>
                <a:latin typeface="Calibri"/>
                <a:cs typeface="Calibri"/>
              </a:rPr>
              <a:t>these </a:t>
            </a:r>
            <a:r>
              <a:rPr b="1" i="1" spc="-10" dirty="0">
                <a:solidFill>
                  <a:srgbClr val="57575A"/>
                </a:solidFill>
                <a:latin typeface="Calibri"/>
                <a:cs typeface="Calibri"/>
              </a:rPr>
              <a:t>critical </a:t>
            </a:r>
            <a:r>
              <a:rPr b="1" i="1" spc="-5" dirty="0">
                <a:solidFill>
                  <a:srgbClr val="57575A"/>
                </a:solidFill>
                <a:latin typeface="Calibri"/>
                <a:cs typeface="Calibri"/>
              </a:rPr>
              <a:t>public health</a:t>
            </a:r>
            <a:r>
              <a:rPr b="1" i="1" spc="3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b="1" i="1" spc="-5" dirty="0">
                <a:solidFill>
                  <a:srgbClr val="57575A"/>
                </a:solidFill>
                <a:latin typeface="Calibri"/>
                <a:cs typeface="Calibri"/>
              </a:rPr>
              <a:t>programs.</a:t>
            </a:r>
            <a:endParaRPr b="1" dirty="0">
              <a:latin typeface="Calibri"/>
              <a:cs typeface="Calibri"/>
            </a:endParaRPr>
          </a:p>
        </p:txBody>
      </p:sp>
      <p:sp>
        <p:nvSpPr>
          <p:cNvPr id="24" name="object 43">
            <a:extLst>
              <a:ext uri="{FF2B5EF4-FFF2-40B4-BE49-F238E27FC236}">
                <a16:creationId xmlns:a16="http://schemas.microsoft.com/office/drawing/2014/main" id="{34162BBE-1E95-4E4F-8E6D-2062060E2541}"/>
              </a:ext>
            </a:extLst>
          </p:cNvPr>
          <p:cNvSpPr txBox="1"/>
          <p:nvPr userDrawn="1"/>
        </p:nvSpPr>
        <p:spPr>
          <a:xfrm>
            <a:off x="381000" y="5722596"/>
            <a:ext cx="1905000" cy="9550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r">
              <a:lnSpc>
                <a:spcPts val="1800"/>
              </a:lnSpc>
              <a:spcBef>
                <a:spcPts val="260"/>
              </a:spcBef>
            </a:pP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In the </a:t>
            </a:r>
            <a:r>
              <a:rPr sz="1600" b="1" spc="-10" dirty="0">
                <a:solidFill>
                  <a:srgbClr val="C94315"/>
                </a:solidFill>
                <a:latin typeface="Calibri"/>
                <a:cs typeface="Calibri"/>
              </a:rPr>
              <a:t>past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15</a:t>
            </a:r>
            <a:r>
              <a:rPr sz="1600" b="1" spc="-65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94315"/>
                </a:solidFill>
                <a:latin typeface="Calibri"/>
                <a:cs typeface="Calibri"/>
              </a:rPr>
              <a:t>years</a:t>
            </a:r>
            <a:r>
              <a:rPr sz="1600" b="1" spc="-10" dirty="0">
                <a:solidFill>
                  <a:srgbClr val="0A1118"/>
                </a:solidFill>
                <a:latin typeface="Calibri"/>
                <a:cs typeface="Calibri"/>
              </a:rPr>
              <a:t> 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CDC-funded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programs prevented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an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estimated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5" name="object 42">
            <a:extLst>
              <a:ext uri="{FF2B5EF4-FFF2-40B4-BE49-F238E27FC236}">
                <a16:creationId xmlns:a16="http://schemas.microsoft.com/office/drawing/2014/main" id="{66699A2A-06E0-4A50-8AD3-EBE78E1D6E42}"/>
              </a:ext>
            </a:extLst>
          </p:cNvPr>
          <p:cNvSpPr/>
          <p:nvPr userDrawn="1"/>
        </p:nvSpPr>
        <p:spPr>
          <a:xfrm>
            <a:off x="2394585" y="5721350"/>
            <a:ext cx="1110615" cy="984250"/>
          </a:xfrm>
          <a:custGeom>
            <a:avLst/>
            <a:gdLst/>
            <a:ahLst/>
            <a:cxnLst/>
            <a:rect l="l" t="t" r="r" b="b"/>
            <a:pathLst>
              <a:path w="1110614" h="984250">
                <a:moveTo>
                  <a:pt x="152400" y="0"/>
                </a:moveTo>
                <a:lnTo>
                  <a:pt x="64293" y="2381"/>
                </a:lnTo>
                <a:lnTo>
                  <a:pt x="19050" y="19050"/>
                </a:lnTo>
                <a:lnTo>
                  <a:pt x="2381" y="64293"/>
                </a:lnTo>
                <a:lnTo>
                  <a:pt x="0" y="152400"/>
                </a:lnTo>
                <a:lnTo>
                  <a:pt x="0" y="831341"/>
                </a:lnTo>
                <a:lnTo>
                  <a:pt x="2381" y="919448"/>
                </a:lnTo>
                <a:lnTo>
                  <a:pt x="19050" y="964691"/>
                </a:lnTo>
                <a:lnTo>
                  <a:pt x="64293" y="981360"/>
                </a:lnTo>
                <a:lnTo>
                  <a:pt x="152400" y="983741"/>
                </a:lnTo>
                <a:lnTo>
                  <a:pt x="957999" y="983741"/>
                </a:lnTo>
                <a:lnTo>
                  <a:pt x="1046105" y="981360"/>
                </a:lnTo>
                <a:lnTo>
                  <a:pt x="1091349" y="964691"/>
                </a:lnTo>
                <a:lnTo>
                  <a:pt x="1108017" y="919448"/>
                </a:lnTo>
                <a:lnTo>
                  <a:pt x="1110399" y="831341"/>
                </a:lnTo>
                <a:lnTo>
                  <a:pt x="1110399" y="152400"/>
                </a:lnTo>
                <a:lnTo>
                  <a:pt x="1108017" y="64293"/>
                </a:lnTo>
                <a:lnTo>
                  <a:pt x="1091349" y="19050"/>
                </a:lnTo>
                <a:lnTo>
                  <a:pt x="1046105" y="2381"/>
                </a:lnTo>
                <a:lnTo>
                  <a:pt x="957999" y="0"/>
                </a:lnTo>
                <a:lnTo>
                  <a:pt x="152400" y="0"/>
                </a:lnTo>
                <a:close/>
              </a:path>
            </a:pathLst>
          </a:custGeom>
          <a:ln w="12700">
            <a:noFill/>
          </a:ln>
        </p:spPr>
        <p:txBody>
          <a:bodyPr wrap="square" lIns="0" tIns="0" rIns="0" bIns="0" rtlCol="0"/>
          <a:lstStyle/>
          <a:p>
            <a:pPr marL="12700" algn="ctr">
              <a:lnSpc>
                <a:spcPts val="5855"/>
              </a:lnSpc>
              <a:spcBef>
                <a:spcPts val="125"/>
              </a:spcBef>
            </a:pPr>
            <a:r>
              <a:rPr lang="en-US" sz="6000" b="1" spc="-45" dirty="0">
                <a:solidFill>
                  <a:srgbClr val="EF9333"/>
                </a:solidFill>
                <a:cs typeface="Calibri"/>
              </a:rPr>
              <a:t>5.7</a:t>
            </a:r>
            <a:endParaRPr lang="en-US" sz="6000" dirty="0">
              <a:solidFill>
                <a:srgbClr val="EF9333"/>
              </a:solidFill>
              <a:cs typeface="Calibri"/>
            </a:endParaRPr>
          </a:p>
          <a:p>
            <a:pPr marL="57785" algn="ctr">
              <a:lnSpc>
                <a:spcPts val="1535"/>
              </a:lnSpc>
            </a:pPr>
            <a:r>
              <a:rPr lang="en-US" b="1" spc="40" dirty="0">
                <a:solidFill>
                  <a:srgbClr val="EF9333"/>
                </a:solidFill>
                <a:cs typeface="Calibri"/>
              </a:rPr>
              <a:t>MILLION</a:t>
            </a:r>
            <a:endParaRPr lang="en-US" dirty="0">
              <a:solidFill>
                <a:srgbClr val="EF9333"/>
              </a:solidFill>
              <a:cs typeface="Calibri"/>
            </a:endParaRPr>
          </a:p>
        </p:txBody>
      </p:sp>
      <p:sp>
        <p:nvSpPr>
          <p:cNvPr id="26" name="object 49">
            <a:extLst>
              <a:ext uri="{FF2B5EF4-FFF2-40B4-BE49-F238E27FC236}">
                <a16:creationId xmlns:a16="http://schemas.microsoft.com/office/drawing/2014/main" id="{5C96F87F-0646-45B9-BBAA-20F0E57577D3}"/>
              </a:ext>
            </a:extLst>
          </p:cNvPr>
          <p:cNvSpPr txBox="1"/>
          <p:nvPr userDrawn="1"/>
        </p:nvSpPr>
        <p:spPr>
          <a:xfrm>
            <a:off x="3657600" y="5711238"/>
            <a:ext cx="3733800" cy="956672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60"/>
              </a:spcBef>
            </a:pPr>
            <a:r>
              <a:rPr sz="1600" b="1" spc="-5" dirty="0">
                <a:solidFill>
                  <a:srgbClr val="C94315"/>
                </a:solidFill>
                <a:latin typeface="Calibri"/>
                <a:cs typeface="Calibri"/>
              </a:rPr>
              <a:t>cases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of </a:t>
            </a:r>
            <a:r>
              <a:rPr sz="1600" b="1" spc="-5" dirty="0">
                <a:solidFill>
                  <a:srgbClr val="C94315"/>
                </a:solidFill>
                <a:latin typeface="Calibri"/>
                <a:cs typeface="Calibri"/>
              </a:rPr>
              <a:t>gonorrhea, syphilis,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and </a:t>
            </a:r>
            <a:r>
              <a:rPr sz="1600" b="1" spc="-15" dirty="0">
                <a:solidFill>
                  <a:srgbClr val="C94315"/>
                </a:solidFill>
                <a:latin typeface="Calibri"/>
                <a:cs typeface="Calibri"/>
              </a:rPr>
              <a:t>chlamydia</a:t>
            </a:r>
            <a:r>
              <a:rPr sz="1600" spc="-15" dirty="0">
                <a:solidFill>
                  <a:srgbClr val="C94315"/>
                </a:solidFill>
                <a:latin typeface="Calibri"/>
                <a:cs typeface="Calibri"/>
              </a:rPr>
              <a:t>, 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as well as </a:t>
            </a:r>
            <a:r>
              <a:rPr sz="1600" dirty="0">
                <a:solidFill>
                  <a:srgbClr val="0A1118"/>
                </a:solidFill>
                <a:latin typeface="Calibri"/>
                <a:cs typeface="Calibri"/>
              </a:rPr>
              <a:t>3,300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STD-attributable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HIV 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infections</a:t>
            </a:r>
            <a:r>
              <a:rPr lang="en-US" sz="1600" spc="-10" dirty="0">
                <a:solidFill>
                  <a:srgbClr val="0A1118"/>
                </a:solidFill>
                <a:latin typeface="Calibri"/>
                <a:cs typeface="Calibri"/>
              </a:rPr>
              <a:t>—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saving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an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estimated </a:t>
            </a:r>
            <a:r>
              <a:rPr sz="1600" dirty="0">
                <a:solidFill>
                  <a:srgbClr val="0A1118"/>
                </a:solidFill>
                <a:latin typeface="Calibri"/>
                <a:cs typeface="Calibri"/>
              </a:rPr>
              <a:t>$2.4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billion  in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lifetime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medical costs.</a:t>
            </a:r>
            <a:r>
              <a:rPr sz="1350" spc="-7" baseline="33950" dirty="0">
                <a:solidFill>
                  <a:srgbClr val="0A1118"/>
                </a:solidFill>
                <a:latin typeface="Calibri"/>
                <a:cs typeface="Calibri"/>
              </a:rPr>
              <a:t>4,</a:t>
            </a:r>
            <a:r>
              <a:rPr sz="1350" spc="7" baseline="33950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350" spc="15" baseline="33950" dirty="0">
                <a:solidFill>
                  <a:srgbClr val="0A1118"/>
                </a:solidFill>
                <a:latin typeface="Calibri"/>
                <a:cs typeface="Calibri"/>
              </a:rPr>
              <a:t>5</a:t>
            </a:r>
            <a:endParaRPr sz="1350" baseline="33950" dirty="0">
              <a:latin typeface="Calibri"/>
              <a:cs typeface="Calibri"/>
            </a:endParaRPr>
          </a:p>
        </p:txBody>
      </p:sp>
      <p:pic>
        <p:nvPicPr>
          <p:cNvPr id="27" name="Picture 26" descr="Astho.  astho.org/std">
            <a:extLst>
              <a:ext uri="{FF2B5EF4-FFF2-40B4-BE49-F238E27FC236}">
                <a16:creationId xmlns:a16="http://schemas.microsoft.com/office/drawing/2014/main" id="{0B31A2B6-E49D-4852-A1B1-81C39494E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120368"/>
            <a:ext cx="1257300" cy="889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2A05FFC-7261-474D-8CA2-89E60E27B4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00" y="9268571"/>
            <a:ext cx="1651000" cy="449072"/>
          </a:xfrm>
          <a:prstGeom prst="rect">
            <a:avLst/>
          </a:prstGeom>
        </p:spPr>
      </p:pic>
      <p:sp>
        <p:nvSpPr>
          <p:cNvPr id="30" name="object 48">
            <a:extLst>
              <a:ext uri="{FF2B5EF4-FFF2-40B4-BE49-F238E27FC236}">
                <a16:creationId xmlns:a16="http://schemas.microsoft.com/office/drawing/2014/main" id="{DA5C3D17-4CCA-4241-817A-DA31BB9F3A98}"/>
              </a:ext>
            </a:extLst>
          </p:cNvPr>
          <p:cNvSpPr txBox="1"/>
          <p:nvPr userDrawn="1"/>
        </p:nvSpPr>
        <p:spPr>
          <a:xfrm>
            <a:off x="5420277" y="9718547"/>
            <a:ext cx="5499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</a:t>
            </a:r>
            <a:r>
              <a:rPr sz="800" b="1" spc="-10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URL]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49634707-C967-4084-AA1C-3F2C6E80F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629198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762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46">
            <a:extLst>
              <a:ext uri="{FF2B5EF4-FFF2-40B4-BE49-F238E27FC236}">
                <a16:creationId xmlns:a16="http://schemas.microsoft.com/office/drawing/2014/main" id="{0DF0AF5D-3243-413B-9FDF-72E2496CBED6}"/>
              </a:ext>
            </a:extLst>
          </p:cNvPr>
          <p:cNvSpPr txBox="1"/>
          <p:nvPr userDrawn="1"/>
        </p:nvSpPr>
        <p:spPr>
          <a:xfrm>
            <a:off x="1536767" y="9718547"/>
            <a:ext cx="7804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ASTHO.ORG/STD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3" name="object 47">
            <a:extLst>
              <a:ext uri="{FF2B5EF4-FFF2-40B4-BE49-F238E27FC236}">
                <a16:creationId xmlns:a16="http://schemas.microsoft.com/office/drawing/2014/main" id="{EF47DBB6-4DDF-4A98-974B-2D347FF70E27}"/>
              </a:ext>
            </a:extLst>
          </p:cNvPr>
          <p:cNvSpPr txBox="1"/>
          <p:nvPr userDrawn="1"/>
        </p:nvSpPr>
        <p:spPr>
          <a:xfrm>
            <a:off x="3624746" y="9718547"/>
            <a:ext cx="6242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NCSDDC.ORG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4" name="object 54">
            <a:extLst>
              <a:ext uri="{FF2B5EF4-FFF2-40B4-BE49-F238E27FC236}">
                <a16:creationId xmlns:a16="http://schemas.microsoft.com/office/drawing/2014/main" id="{51E932CE-5C62-43D2-AB62-F50ADB6C4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029566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635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64">
            <a:extLst>
              <a:ext uri="{FF2B5EF4-FFF2-40B4-BE49-F238E27FC236}">
                <a16:creationId xmlns:a16="http://schemas.microsoft.com/office/drawing/2014/main" id="{158F3E42-57E3-469C-BC90-37B45AB36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737605" y="50430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65">
            <a:extLst>
              <a:ext uri="{FF2B5EF4-FFF2-40B4-BE49-F238E27FC236}">
                <a16:creationId xmlns:a16="http://schemas.microsoft.com/office/drawing/2014/main" id="{68BD4692-C4FB-45AC-BBA1-F24BBFCB1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41869" y="50430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8250F2E-B0EE-487B-9364-0E49E9990B26}"/>
              </a:ext>
            </a:extLst>
          </p:cNvPr>
          <p:cNvSpPr/>
          <p:nvPr userDrawn="1"/>
        </p:nvSpPr>
        <p:spPr>
          <a:xfrm>
            <a:off x="0" y="4705398"/>
            <a:ext cx="7772400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 spc="-25" dirty="0">
                <a:solidFill>
                  <a:srgbClr val="122335"/>
                </a:solidFill>
                <a:cs typeface="Calibri"/>
              </a:rPr>
              <a:t>STD </a:t>
            </a:r>
            <a:r>
              <a:rPr lang="en-US" sz="2400" b="1" spc="-30" dirty="0">
                <a:solidFill>
                  <a:srgbClr val="122335"/>
                </a:solidFill>
                <a:cs typeface="Calibri"/>
              </a:rPr>
              <a:t>PREVENTION </a:t>
            </a:r>
            <a:r>
              <a:rPr lang="en-US" sz="2400" b="1" spc="-15" dirty="0">
                <a:solidFill>
                  <a:srgbClr val="122335"/>
                </a:solidFill>
                <a:cs typeface="Calibri"/>
              </a:rPr>
              <a:t>IS</a:t>
            </a:r>
            <a:r>
              <a:rPr lang="en-US" sz="2400" b="1" spc="-114" dirty="0">
                <a:solidFill>
                  <a:srgbClr val="122335"/>
                </a:solidFill>
                <a:cs typeface="Calibri"/>
              </a:rPr>
              <a:t> </a:t>
            </a:r>
            <a:r>
              <a:rPr lang="en-US" sz="2400" b="1" spc="-40" dirty="0">
                <a:solidFill>
                  <a:srgbClr val="122335"/>
                </a:solidFill>
                <a:cs typeface="Calibri"/>
              </a:rPr>
              <a:t>EFFECTIVE</a:t>
            </a:r>
            <a:endParaRPr lang="en-US" sz="2400" dirty="0">
              <a:solidFill>
                <a:srgbClr val="122335"/>
              </a:solidFill>
              <a:cs typeface="Calibri"/>
            </a:endParaRPr>
          </a:p>
        </p:txBody>
      </p:sp>
      <p:sp>
        <p:nvSpPr>
          <p:cNvPr id="38" name="object 11">
            <a:extLst>
              <a:ext uri="{FF2B5EF4-FFF2-40B4-BE49-F238E27FC236}">
                <a16:creationId xmlns:a16="http://schemas.microsoft.com/office/drawing/2014/main" id="{A4D19AA6-1B2A-40F3-81CD-7FBB3B930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94944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762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C060CA6-7545-4515-B238-37587FAEB8BD}"/>
              </a:ext>
            </a:extLst>
          </p:cNvPr>
          <p:cNvSpPr txBox="1"/>
          <p:nvPr userDrawn="1"/>
        </p:nvSpPr>
        <p:spPr>
          <a:xfrm>
            <a:off x="0" y="480536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spc="-30" dirty="0">
                <a:solidFill>
                  <a:srgbClr val="122335"/>
                </a:solidFill>
              </a:rPr>
              <a:t>INVESTING IN STD PREVENTION</a:t>
            </a:r>
            <a:endParaRPr lang="en-US" sz="4200" b="1" dirty="0">
              <a:solidFill>
                <a:srgbClr val="122335"/>
              </a:solidFill>
            </a:endParaRP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2448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4608" userDrawn="1">
          <p15:clr>
            <a:srgbClr val="FBAE40"/>
          </p15:clr>
        </p15:guide>
        <p15:guide id="4" pos="1392" userDrawn="1">
          <p15:clr>
            <a:srgbClr val="FBAE40"/>
          </p15:clr>
        </p15:guide>
        <p15:guide id="5" pos="350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6">
            <a:extLst>
              <a:ext uri="{FF2B5EF4-FFF2-40B4-BE49-F238E27FC236}">
                <a16:creationId xmlns:a16="http://schemas.microsoft.com/office/drawing/2014/main" id="{76E62E6A-4985-4955-AD00-13921A5C1878}"/>
              </a:ext>
            </a:extLst>
          </p:cNvPr>
          <p:cNvSpPr txBox="1"/>
          <p:nvPr userDrawn="1"/>
        </p:nvSpPr>
        <p:spPr>
          <a:xfrm>
            <a:off x="465219" y="7529183"/>
            <a:ext cx="6849981" cy="4975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0A1118"/>
                </a:solidFill>
                <a:latin typeface="Calibri"/>
                <a:cs typeface="Calibri"/>
              </a:rPr>
              <a:t>For more </a:t>
            </a:r>
            <a:r>
              <a:rPr sz="900" b="1" spc="-10" dirty="0">
                <a:solidFill>
                  <a:srgbClr val="0A1118"/>
                </a:solidFill>
                <a:latin typeface="Calibri"/>
                <a:cs typeface="Calibri"/>
              </a:rPr>
              <a:t>information: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ts val="1300"/>
              </a:lnSpc>
              <a:spcBef>
                <a:spcPts val="80"/>
              </a:spcBef>
            </a:pP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Check out </a:t>
            </a:r>
            <a:r>
              <a:rPr sz="900" spc="-25" dirty="0">
                <a:solidFill>
                  <a:srgbClr val="0A1118"/>
                </a:solidFill>
                <a:latin typeface="Calibri"/>
                <a:cs typeface="Calibri"/>
              </a:rPr>
              <a:t>SPACE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Monkey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(STD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Prevention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Allocation Consequences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Estimator),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a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tool created to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help </a:t>
            </a:r>
            <a:r>
              <a:rPr sz="900" spc="-15" dirty="0">
                <a:solidFill>
                  <a:srgbClr val="0A1118"/>
                </a:solidFill>
                <a:latin typeface="Calibri"/>
                <a:cs typeface="Calibri"/>
              </a:rPr>
              <a:t>state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and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local STD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programs to estimate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the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impact of changes in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their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budgets</a:t>
            </a:r>
            <a:r>
              <a:rPr sz="900" spc="-5" dirty="0">
                <a:solidFill>
                  <a:schemeClr val="tx2"/>
                </a:solidFill>
                <a:latin typeface="Calibri"/>
                <a:cs typeface="Calibri"/>
              </a:rPr>
              <a:t>:  </a:t>
            </a:r>
            <a:r>
              <a:rPr sz="900" b="1" spc="-20" dirty="0">
                <a:solidFill>
                  <a:srgbClr val="122335"/>
                </a:solidFill>
                <a:latin typeface="Calibri"/>
                <a:cs typeface="Calibri"/>
              </a:rPr>
              <a:t>www.cdc.gov/std/program/spacemonkey</a:t>
            </a:r>
            <a:endParaRPr sz="900" dirty="0">
              <a:solidFill>
                <a:srgbClr val="122335"/>
              </a:solidFill>
              <a:latin typeface="Calibri"/>
              <a:cs typeface="Calibri"/>
            </a:endParaRPr>
          </a:p>
        </p:txBody>
      </p:sp>
      <p:sp>
        <p:nvSpPr>
          <p:cNvPr id="3" name="object 7">
            <a:extLst>
              <a:ext uri="{FF2B5EF4-FFF2-40B4-BE49-F238E27FC236}">
                <a16:creationId xmlns:a16="http://schemas.microsoft.com/office/drawing/2014/main" id="{2FC68705-09F6-474D-B06D-3EEB3366BFC9}"/>
              </a:ext>
            </a:extLst>
          </p:cNvPr>
          <p:cNvSpPr txBox="1"/>
          <p:nvPr userDrawn="1"/>
        </p:nvSpPr>
        <p:spPr>
          <a:xfrm>
            <a:off x="490219" y="8199899"/>
            <a:ext cx="6991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latin typeface="Calibri"/>
                <a:cs typeface="Calibri"/>
              </a:rPr>
              <a:t>References: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E95DCB00-2842-4B07-AEE4-E157BC2903F1}"/>
              </a:ext>
            </a:extLst>
          </p:cNvPr>
          <p:cNvSpPr txBox="1"/>
          <p:nvPr userDrawn="1"/>
        </p:nvSpPr>
        <p:spPr>
          <a:xfrm>
            <a:off x="490219" y="8420396"/>
            <a:ext cx="3328035" cy="13183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marR="126364" indent="-228600">
              <a:lnSpc>
                <a:spcPts val="900"/>
              </a:lnSpc>
              <a:spcBef>
                <a:spcPts val="28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15" dirty="0">
                <a:latin typeface="Calibri"/>
                <a:cs typeface="Calibri"/>
              </a:rPr>
              <a:t>CDC. </a:t>
            </a:r>
            <a:r>
              <a:rPr sz="900" spc="-25" dirty="0">
                <a:latin typeface="Calibri"/>
                <a:cs typeface="Calibri"/>
              </a:rPr>
              <a:t>“Sexually </a:t>
            </a:r>
            <a:r>
              <a:rPr sz="900" spc="-30" dirty="0">
                <a:latin typeface="Calibri"/>
                <a:cs typeface="Calibri"/>
              </a:rPr>
              <a:t>Transmitted </a:t>
            </a:r>
            <a:r>
              <a:rPr sz="900" spc="-20" dirty="0">
                <a:latin typeface="Calibri"/>
                <a:cs typeface="Calibri"/>
              </a:rPr>
              <a:t>Disease Surveillance </a:t>
            </a:r>
            <a:r>
              <a:rPr sz="900" spc="-30" dirty="0">
                <a:latin typeface="Calibri"/>
                <a:cs typeface="Calibri"/>
              </a:rPr>
              <a:t>201</a:t>
            </a:r>
            <a:r>
              <a:rPr lang="en-US" sz="900" spc="-30" dirty="0">
                <a:latin typeface="Calibri"/>
                <a:cs typeface="Calibri"/>
              </a:rPr>
              <a:t>7</a:t>
            </a:r>
            <a:r>
              <a:rPr sz="900" spc="-30" dirty="0">
                <a:latin typeface="Calibri"/>
                <a:cs typeface="Calibri"/>
              </a:rPr>
              <a:t>.”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15" dirty="0">
                <a:latin typeface="Calibri"/>
                <a:cs typeface="Calibri"/>
              </a:rPr>
              <a:t>at  </a:t>
            </a:r>
            <a:r>
              <a:rPr lang="en-US" sz="900" u="sng" spc="-25" dirty="0">
                <a:latin typeface="+mn-lt"/>
                <a:cs typeface="Calibri"/>
                <a:hlinkClick r:id="rId2"/>
              </a:rPr>
              <a:t>https://www.cdc.gov/std/stats17/</a:t>
            </a:r>
            <a:r>
              <a:rPr lang="en-US" sz="900" u="none" spc="-25" dirty="0">
                <a:latin typeface="+mn-lt"/>
                <a:cs typeface="Calibri"/>
              </a:rPr>
              <a:t>.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lang="en-US" sz="900" spc="-20" dirty="0">
                <a:latin typeface="Calibri"/>
                <a:cs typeface="Calibri"/>
              </a:rPr>
              <a:t>10-31</a:t>
            </a:r>
            <a:r>
              <a:rPr sz="900" spc="-20" dirty="0">
                <a:latin typeface="Calibri"/>
                <a:cs typeface="Calibri"/>
              </a:rPr>
              <a:t>-2018.</a:t>
            </a:r>
            <a:endParaRPr sz="900" dirty="0">
              <a:latin typeface="Calibri"/>
              <a:cs typeface="Calibri"/>
            </a:endParaRPr>
          </a:p>
          <a:p>
            <a:pPr marL="241300" marR="5080" indent="-228600">
              <a:lnSpc>
                <a:spcPts val="900"/>
              </a:lnSpc>
              <a:spcBef>
                <a:spcPts val="45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20" dirty="0">
                <a:latin typeface="Calibri"/>
                <a:cs typeface="Calibri"/>
              </a:rPr>
              <a:t>Owusu-Edusei </a:t>
            </a:r>
            <a:r>
              <a:rPr sz="900" spc="-10" dirty="0">
                <a:latin typeface="Calibri"/>
                <a:cs typeface="Calibri"/>
              </a:rPr>
              <a:t>K, </a:t>
            </a:r>
            <a:r>
              <a:rPr sz="900" spc="-20" dirty="0">
                <a:latin typeface="Calibri"/>
                <a:cs typeface="Calibri"/>
              </a:rPr>
              <a:t>Chesson </a:t>
            </a:r>
            <a:r>
              <a:rPr sz="900" spc="-45" dirty="0">
                <a:latin typeface="Calibri"/>
                <a:cs typeface="Calibri"/>
              </a:rPr>
              <a:t>HW, </a:t>
            </a:r>
            <a:r>
              <a:rPr sz="900" spc="-20" dirty="0">
                <a:latin typeface="Calibri"/>
                <a:cs typeface="Calibri"/>
              </a:rPr>
              <a:t>Gift </a:t>
            </a:r>
            <a:r>
              <a:rPr sz="900" spc="-15" dirty="0">
                <a:latin typeface="Calibri"/>
                <a:cs typeface="Calibri"/>
              </a:rPr>
              <a:t>TL, et al. </a:t>
            </a:r>
            <a:r>
              <a:rPr sz="900" spc="-10" dirty="0">
                <a:latin typeface="Calibri"/>
                <a:cs typeface="Calibri"/>
              </a:rPr>
              <a:t>“The </a:t>
            </a:r>
            <a:r>
              <a:rPr sz="900" spc="-20" dirty="0">
                <a:latin typeface="Calibri"/>
                <a:cs typeface="Calibri"/>
              </a:rPr>
              <a:t>Estimated </a:t>
            </a:r>
            <a:r>
              <a:rPr sz="900" spc="-25" dirty="0">
                <a:latin typeface="Calibri"/>
                <a:cs typeface="Calibri"/>
              </a:rPr>
              <a:t>Direct  </a:t>
            </a:r>
            <a:r>
              <a:rPr sz="900" spc="-20" dirty="0">
                <a:latin typeface="Calibri"/>
                <a:cs typeface="Calibri"/>
              </a:rPr>
              <a:t>Medical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Cost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of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Selected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Sexually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Transmitted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Infections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in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the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United  States, </a:t>
            </a:r>
            <a:r>
              <a:rPr sz="900" spc="-30" dirty="0">
                <a:latin typeface="Calibri"/>
                <a:cs typeface="Calibri"/>
              </a:rPr>
              <a:t>2008.” </a:t>
            </a:r>
            <a:r>
              <a:rPr sz="900" spc="-25" dirty="0">
                <a:latin typeface="Calibri"/>
                <a:cs typeface="Calibri"/>
              </a:rPr>
              <a:t>Sexually </a:t>
            </a:r>
            <a:r>
              <a:rPr sz="900" spc="-30" dirty="0">
                <a:latin typeface="Calibri"/>
                <a:cs typeface="Calibri"/>
              </a:rPr>
              <a:t>Transmitted </a:t>
            </a:r>
            <a:r>
              <a:rPr sz="900" spc="-20" dirty="0">
                <a:latin typeface="Calibri"/>
                <a:cs typeface="Calibri"/>
              </a:rPr>
              <a:t>Diseases. 2013. 40(3):197-201. 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15" dirty="0">
                <a:latin typeface="Calibri"/>
                <a:cs typeface="Calibri"/>
              </a:rPr>
              <a:t>at </a:t>
            </a:r>
            <a:r>
              <a:rPr sz="900" u="sng" spc="-25" dirty="0">
                <a:latin typeface="Calibri"/>
                <a:cs typeface="Calibri"/>
                <a:hlinkClick r:id="rId3"/>
              </a:rPr>
              <a:t>https://www.ncbi.nlm.nih.gov/pubmed/23403600</a:t>
            </a:r>
            <a:r>
              <a:rPr lang="en-US" sz="900" u="none" spc="-25" dirty="0">
                <a:latin typeface="Calibri"/>
                <a:cs typeface="Calibri"/>
              </a:rPr>
              <a:t>.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3-9-2018.</a:t>
            </a:r>
            <a:endParaRPr sz="900" dirty="0">
              <a:latin typeface="Calibri"/>
              <a:cs typeface="Calibri"/>
            </a:endParaRPr>
          </a:p>
          <a:p>
            <a:pPr marL="241300" marR="24765" indent="-228600">
              <a:lnSpc>
                <a:spcPts val="900"/>
              </a:lnSpc>
              <a:spcBef>
                <a:spcPts val="45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15" dirty="0">
                <a:latin typeface="Calibri"/>
                <a:cs typeface="Calibri"/>
              </a:rPr>
              <a:t>CDC. </a:t>
            </a:r>
            <a:r>
              <a:rPr sz="900" spc="-25" dirty="0">
                <a:latin typeface="Calibri"/>
                <a:cs typeface="Calibri"/>
              </a:rPr>
              <a:t>“Reported </a:t>
            </a:r>
            <a:r>
              <a:rPr sz="900" spc="-20" dirty="0">
                <a:latin typeface="Calibri"/>
                <a:cs typeface="Calibri"/>
              </a:rPr>
              <a:t>STDs </a:t>
            </a:r>
            <a:r>
              <a:rPr sz="900" spc="-10" dirty="0">
                <a:latin typeface="Calibri"/>
                <a:cs typeface="Calibri"/>
              </a:rPr>
              <a:t>in </a:t>
            </a:r>
            <a:r>
              <a:rPr sz="900" spc="-15" dirty="0">
                <a:latin typeface="Calibri"/>
                <a:cs typeface="Calibri"/>
              </a:rPr>
              <a:t>the </a:t>
            </a:r>
            <a:r>
              <a:rPr sz="900" spc="-20" dirty="0">
                <a:latin typeface="Calibri"/>
                <a:cs typeface="Calibri"/>
              </a:rPr>
              <a:t>United </a:t>
            </a:r>
            <a:r>
              <a:rPr sz="900" spc="-25" dirty="0">
                <a:latin typeface="Calibri"/>
                <a:cs typeface="Calibri"/>
              </a:rPr>
              <a:t>States, </a:t>
            </a:r>
            <a:r>
              <a:rPr sz="900" spc="-30" dirty="0">
                <a:latin typeface="Calibri"/>
                <a:cs typeface="Calibri"/>
              </a:rPr>
              <a:t>2016.”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15" dirty="0">
                <a:latin typeface="Calibri"/>
                <a:cs typeface="Calibri"/>
              </a:rPr>
              <a:t>at</a:t>
            </a:r>
            <a:r>
              <a:rPr lang="en-US" sz="900" spc="-1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  <a:hlinkClick r:id="rId4"/>
              </a:rPr>
              <a:t>https://www.cdc.gov/nchhstp/newsroom/docs/factsheets/std-trends-</a:t>
            </a:r>
            <a:r>
              <a:rPr lang="en-US" sz="900" spc="-25" dirty="0">
                <a:latin typeface="Calibri"/>
                <a:cs typeface="Calibri"/>
                <a:hlinkClick r:id="rId4"/>
              </a:rPr>
              <a:t>508.pdf</a:t>
            </a:r>
            <a:r>
              <a:rPr lang="en-US" sz="900" spc="-25" dirty="0">
                <a:latin typeface="Calibri"/>
                <a:cs typeface="Calibri"/>
              </a:rPr>
              <a:t>.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3-9-2018.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C4909640-9CF8-4090-BE72-278B19D570B6}"/>
              </a:ext>
            </a:extLst>
          </p:cNvPr>
          <p:cNvSpPr txBox="1"/>
          <p:nvPr userDrawn="1"/>
        </p:nvSpPr>
        <p:spPr>
          <a:xfrm>
            <a:off x="3995420" y="8420396"/>
            <a:ext cx="3317875" cy="10198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marR="5080" indent="-228600">
              <a:lnSpc>
                <a:spcPts val="900"/>
              </a:lnSpc>
              <a:spcBef>
                <a:spcPts val="280"/>
              </a:spcBef>
              <a:buAutoNum type="arabicPeriod" startAt="4"/>
              <a:tabLst>
                <a:tab pos="240665" algn="l"/>
                <a:tab pos="241300" algn="l"/>
              </a:tabLst>
            </a:pPr>
            <a:r>
              <a:rPr sz="900" spc="-20" dirty="0">
                <a:latin typeface="Calibri"/>
                <a:cs typeface="Calibri"/>
              </a:rPr>
              <a:t>Chesson </a:t>
            </a:r>
            <a:r>
              <a:rPr sz="900" spc="-45" dirty="0">
                <a:latin typeface="Calibri"/>
                <a:cs typeface="Calibri"/>
              </a:rPr>
              <a:t>HW, </a:t>
            </a:r>
            <a:r>
              <a:rPr sz="900" spc="-20" dirty="0">
                <a:latin typeface="Calibri"/>
                <a:cs typeface="Calibri"/>
              </a:rPr>
              <a:t>Ludovic JA, Berruti </a:t>
            </a:r>
            <a:r>
              <a:rPr sz="900" spc="-15" dirty="0">
                <a:latin typeface="Calibri"/>
                <a:cs typeface="Calibri"/>
              </a:rPr>
              <a:t>AA, et al. </a:t>
            </a:r>
            <a:r>
              <a:rPr sz="900" spc="-20" dirty="0">
                <a:latin typeface="Calibri"/>
                <a:cs typeface="Calibri"/>
              </a:rPr>
              <a:t>“Methods for </a:t>
            </a:r>
            <a:r>
              <a:rPr sz="900" spc="-25" dirty="0">
                <a:latin typeface="Calibri"/>
                <a:cs typeface="Calibri"/>
              </a:rPr>
              <a:t>Sexually  </a:t>
            </a:r>
            <a:r>
              <a:rPr sz="900" spc="-30" dirty="0">
                <a:latin typeface="Calibri"/>
                <a:cs typeface="Calibri"/>
              </a:rPr>
              <a:t>Transmitted </a:t>
            </a:r>
            <a:r>
              <a:rPr sz="900" spc="-20" dirty="0">
                <a:latin typeface="Calibri"/>
                <a:cs typeface="Calibri"/>
              </a:rPr>
              <a:t>Disease </a:t>
            </a:r>
            <a:r>
              <a:rPr sz="900" spc="-25" dirty="0">
                <a:latin typeface="Calibri"/>
                <a:cs typeface="Calibri"/>
              </a:rPr>
              <a:t>Prevention Programs </a:t>
            </a:r>
            <a:r>
              <a:rPr sz="900" spc="-15" dirty="0">
                <a:latin typeface="Calibri"/>
                <a:cs typeface="Calibri"/>
              </a:rPr>
              <a:t>to </a:t>
            </a:r>
            <a:r>
              <a:rPr sz="900" spc="-20" dirty="0">
                <a:latin typeface="Calibri"/>
                <a:cs typeface="Calibri"/>
              </a:rPr>
              <a:t>Estimate </a:t>
            </a:r>
            <a:r>
              <a:rPr sz="900" spc="-15" dirty="0">
                <a:latin typeface="Calibri"/>
                <a:cs typeface="Calibri"/>
              </a:rPr>
              <a:t>the </a:t>
            </a:r>
            <a:r>
              <a:rPr sz="900" spc="-20" dirty="0">
                <a:latin typeface="Calibri"/>
                <a:cs typeface="Calibri"/>
              </a:rPr>
              <a:t>Health and  Medical Cost Impact Changes </a:t>
            </a:r>
            <a:r>
              <a:rPr sz="900" spc="-10" dirty="0">
                <a:latin typeface="Calibri"/>
                <a:cs typeface="Calibri"/>
              </a:rPr>
              <a:t>in </a:t>
            </a:r>
            <a:r>
              <a:rPr sz="900" spc="-20" dirty="0">
                <a:latin typeface="Calibri"/>
                <a:cs typeface="Calibri"/>
              </a:rPr>
              <a:t>Their </a:t>
            </a:r>
            <a:r>
              <a:rPr sz="900" spc="-30" dirty="0">
                <a:latin typeface="Calibri"/>
                <a:cs typeface="Calibri"/>
              </a:rPr>
              <a:t>Budget.” </a:t>
            </a:r>
            <a:r>
              <a:rPr sz="900" spc="-25" dirty="0">
                <a:latin typeface="Calibri"/>
                <a:cs typeface="Calibri"/>
              </a:rPr>
              <a:t>Sexually </a:t>
            </a:r>
            <a:r>
              <a:rPr sz="900" spc="-30" dirty="0">
                <a:latin typeface="Calibri"/>
                <a:cs typeface="Calibri"/>
              </a:rPr>
              <a:t>Transmitted  </a:t>
            </a:r>
            <a:r>
              <a:rPr sz="900" spc="-20" dirty="0">
                <a:latin typeface="Calibri"/>
                <a:cs typeface="Calibri"/>
              </a:rPr>
              <a:t>Diseases. 2018. 45(1):2-7.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15" dirty="0">
                <a:latin typeface="Calibri"/>
                <a:cs typeface="Calibri"/>
              </a:rPr>
              <a:t>at </a:t>
            </a:r>
            <a:r>
              <a:rPr sz="900" spc="-25" dirty="0">
                <a:latin typeface="Calibri"/>
                <a:cs typeface="Calibri"/>
                <a:hlinkClick r:id="rId5"/>
              </a:rPr>
              <a:t>https://www.ncbi.nlm.nih.gov/  </a:t>
            </a:r>
            <a:r>
              <a:rPr sz="900" spc="-20" dirty="0">
                <a:latin typeface="Calibri"/>
                <a:cs typeface="Calibri"/>
                <a:hlinkClick r:id="rId5"/>
              </a:rPr>
              <a:t>pubmed/29240632</a:t>
            </a:r>
            <a:r>
              <a:rPr sz="900" u="none" spc="-20" dirty="0">
                <a:latin typeface="Calibri"/>
                <a:cs typeface="Calibri"/>
              </a:rPr>
              <a:t>.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3-9-2018.</a:t>
            </a:r>
            <a:endParaRPr sz="900" dirty="0">
              <a:latin typeface="Calibri"/>
              <a:cs typeface="Calibri"/>
            </a:endParaRPr>
          </a:p>
          <a:p>
            <a:pPr marL="241300" marR="288290" indent="-228600" algn="just">
              <a:lnSpc>
                <a:spcPts val="900"/>
              </a:lnSpc>
              <a:spcBef>
                <a:spcPts val="450"/>
              </a:spcBef>
              <a:buAutoNum type="arabicPeriod" startAt="4"/>
              <a:tabLst>
                <a:tab pos="241300" algn="l"/>
              </a:tabLst>
            </a:pPr>
            <a:r>
              <a:rPr sz="900" spc="-15" dirty="0">
                <a:latin typeface="Calibri"/>
                <a:cs typeface="Calibri"/>
              </a:rPr>
              <a:t>CDC.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Data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estimated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using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“S.P.A.C.E.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Monkey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1.0.”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Available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at  </a:t>
            </a:r>
            <a:r>
              <a:rPr sz="900" u="sng" spc="-25" dirty="0">
                <a:latin typeface="Calibri"/>
                <a:cs typeface="Calibri"/>
                <a:hlinkClick r:id="rId6"/>
              </a:rPr>
              <a:t>https://www.cdc.gov/std/program/spacemonkey/default</a:t>
            </a:r>
            <a:r>
              <a:rPr sz="900" spc="-25" dirty="0">
                <a:latin typeface="Calibri"/>
                <a:cs typeface="Calibri"/>
                <a:hlinkClick r:id="rId6"/>
              </a:rPr>
              <a:t>.htm</a:t>
            </a:r>
            <a:r>
              <a:rPr lang="en-US" sz="900" spc="-25" dirty="0">
                <a:latin typeface="Calibri"/>
                <a:cs typeface="Calibri"/>
              </a:rPr>
              <a:t>.</a:t>
            </a:r>
            <a:r>
              <a:rPr lang="en-US" sz="900" u="sng" spc="-25" dirty="0">
                <a:latin typeface="Calibri"/>
                <a:cs typeface="Calibri"/>
                <a:hlinkClick r:id="rId7"/>
              </a:rPr>
              <a:t> 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3-9-2018.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6" name="bk object 16">
            <a:extLst>
              <a:ext uri="{FF2B5EF4-FFF2-40B4-BE49-F238E27FC236}">
                <a16:creationId xmlns:a16="http://schemas.microsoft.com/office/drawing/2014/main" id="{EC401467-4CA8-43F9-8942-14DE48B18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122259"/>
            <a:ext cx="7772400" cy="42545"/>
          </a:xfrm>
          <a:custGeom>
            <a:avLst/>
            <a:gdLst/>
            <a:ahLst/>
            <a:cxnLst/>
            <a:rect l="l" t="t" r="r" b="b"/>
            <a:pathLst>
              <a:path w="7772400" h="42545">
                <a:moveTo>
                  <a:pt x="0" y="42252"/>
                </a:moveTo>
                <a:lnTo>
                  <a:pt x="7772400" y="42252"/>
                </a:lnTo>
                <a:lnTo>
                  <a:pt x="7772400" y="0"/>
                </a:lnTo>
                <a:lnTo>
                  <a:pt x="0" y="0"/>
                </a:lnTo>
                <a:lnTo>
                  <a:pt x="0" y="42252"/>
                </a:lnTo>
                <a:close/>
              </a:path>
            </a:pathLst>
          </a:custGeom>
          <a:solidFill>
            <a:srgbClr val="1223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bk object 18">
            <a:extLst>
              <a:ext uri="{FF2B5EF4-FFF2-40B4-BE49-F238E27FC236}">
                <a16:creationId xmlns:a16="http://schemas.microsoft.com/office/drawing/2014/main" id="{B1510000-FA61-4A3F-8D22-695EF90CC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7493355"/>
            <a:ext cx="7772400" cy="0"/>
          </a:xfrm>
          <a:custGeom>
            <a:avLst/>
            <a:gdLst/>
            <a:ahLst/>
            <a:cxnLst/>
            <a:rect l="l" t="t" r="r" b="b"/>
            <a:pathLst>
              <a:path w="4434205">
                <a:moveTo>
                  <a:pt x="0" y="0"/>
                </a:moveTo>
                <a:lnTo>
                  <a:pt x="4433846" y="0"/>
                </a:lnTo>
              </a:path>
            </a:pathLst>
          </a:custGeom>
          <a:ln w="12700">
            <a:solidFill>
              <a:srgbClr val="1223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807E2B2-4463-4084-BD04-343B7ABF9E1D}"/>
              </a:ext>
            </a:extLst>
          </p:cNvPr>
          <p:cNvGrpSpPr/>
          <p:nvPr userDrawn="1"/>
        </p:nvGrpSpPr>
        <p:grpSpPr>
          <a:xfrm>
            <a:off x="0" y="152400"/>
            <a:ext cx="7772400" cy="1060256"/>
            <a:chOff x="0" y="1818444"/>
            <a:chExt cx="7772400" cy="1060256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BD2E4856-6034-46B4-B413-158F891DA134}"/>
                </a:ext>
              </a:extLst>
            </p:cNvPr>
            <p:cNvSpPr txBox="1"/>
            <p:nvPr/>
          </p:nvSpPr>
          <p:spPr>
            <a:xfrm>
              <a:off x="0" y="2199444"/>
              <a:ext cx="7772400" cy="67925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457200" tIns="22860" rIns="0" bIns="0" rtlCol="0" anchor="ctr">
              <a:noAutofit/>
            </a:bodyPr>
            <a:lstStyle/>
            <a:p>
              <a:pPr marL="12700" marR="5080">
                <a:lnSpc>
                  <a:spcPts val="1900"/>
                </a:lnSpc>
                <a:spcBef>
                  <a:spcPts val="180"/>
                </a:spcBef>
              </a:pP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10" name="object 51">
              <a:extLst>
                <a:ext uri="{FF2B5EF4-FFF2-40B4-BE49-F238E27FC236}">
                  <a16:creationId xmlns:a16="http://schemas.microsoft.com/office/drawing/2014/main" id="{82961197-330F-4D73-A3E5-62B386BE1476}"/>
                </a:ext>
              </a:extLst>
            </p:cNvPr>
            <p:cNvSpPr txBox="1"/>
            <p:nvPr/>
          </p:nvSpPr>
          <p:spPr>
            <a:xfrm>
              <a:off x="0" y="1818444"/>
              <a:ext cx="7772400" cy="25904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600" spc="-5" dirty="0">
                  <a:solidFill>
                    <a:schemeClr val="bg1">
                      <a:lumMod val="85000"/>
                    </a:schemeClr>
                  </a:solidFill>
                  <a:latin typeface="Calibri"/>
                  <a:cs typeface="Calibri"/>
                </a:rPr>
                <a:t>///////////////////////////////////////////////////////////////////</a:t>
              </a:r>
              <a:r>
                <a:rPr lang="en-US" sz="1600" spc="-5" dirty="0">
                  <a:solidFill>
                    <a:srgbClr val="FFFFFF">
                      <a:lumMod val="85000"/>
                    </a:srgbClr>
                  </a:solidFill>
                  <a:cs typeface="Calibri"/>
                </a:rPr>
                <a:t>///////////////////////////////// </a:t>
              </a:r>
              <a:endParaRPr lang="en-US" sz="1900" b="1" spc="-15" dirty="0">
                <a:solidFill>
                  <a:srgbClr val="CE4312"/>
                </a:solidFill>
                <a:latin typeface="Calibri"/>
                <a:cs typeface="Calibri"/>
              </a:endParaRPr>
            </a:p>
          </p:txBody>
        </p:sp>
        <p:sp>
          <p:nvSpPr>
            <p:cNvPr id="11" name="object 54">
              <a:extLst>
                <a:ext uri="{FF2B5EF4-FFF2-40B4-BE49-F238E27FC236}">
                  <a16:creationId xmlns:a16="http://schemas.microsoft.com/office/drawing/2014/main" id="{5AA191E2-7479-476E-8CD9-81E4BA873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2194560"/>
              <a:ext cx="7772400" cy="0"/>
            </a:xfrm>
            <a:custGeom>
              <a:avLst/>
              <a:gdLst/>
              <a:ahLst/>
              <a:cxnLst/>
              <a:rect l="l" t="t" r="r" b="b"/>
              <a:pathLst>
                <a:path w="7772400">
                  <a:moveTo>
                    <a:pt x="0" y="0"/>
                  </a:moveTo>
                  <a:lnTo>
                    <a:pt x="7772400" y="0"/>
                  </a:lnTo>
                </a:path>
              </a:pathLst>
            </a:custGeom>
            <a:ln w="63500">
              <a:solidFill>
                <a:srgbClr val="EF9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362697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448">
          <p15:clr>
            <a:srgbClr val="FBAE40"/>
          </p15:clr>
        </p15:guide>
        <p15:guide id="2" pos="288">
          <p15:clr>
            <a:srgbClr val="FBAE40"/>
          </p15:clr>
        </p15:guide>
        <p15:guide id="3" pos="4608">
          <p15:clr>
            <a:srgbClr val="FBAE40"/>
          </p15:clr>
        </p15:guide>
        <p15:guide id="4" pos="1392">
          <p15:clr>
            <a:srgbClr val="FBAE40"/>
          </p15:clr>
        </p15:guide>
        <p15:guide id="5" pos="350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9278" y="255905"/>
            <a:ext cx="6491605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2764" y="1911544"/>
            <a:ext cx="6706870" cy="2830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3" r:id="rId4"/>
    <p:sldLayoutId id="2147483664" r:id="rId5"/>
    <p:sldLayoutId id="2147483665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1">
            <a:extLst>
              <a:ext uri="{FF2B5EF4-FFF2-40B4-BE49-F238E27FC236}">
                <a16:creationId xmlns:a16="http://schemas.microsoft.com/office/drawing/2014/main" id="{88CF9428-64B4-4647-A783-A5DA1D7DB748}"/>
              </a:ext>
            </a:extLst>
          </p:cNvPr>
          <p:cNvSpPr txBox="1"/>
          <p:nvPr/>
        </p:nvSpPr>
        <p:spPr>
          <a:xfrm>
            <a:off x="445655" y="1905000"/>
            <a:ext cx="6858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CE4312"/>
                </a:solidFill>
                <a:latin typeface="Calibri"/>
                <a:cs typeface="Calibri"/>
              </a:rPr>
              <a:t>[INSERT </a:t>
            </a:r>
            <a:r>
              <a:rPr lang="en-US" sz="2800" b="1" spc="-10" dirty="0">
                <a:solidFill>
                  <a:srgbClr val="CE4312"/>
                </a:solidFill>
                <a:latin typeface="Calibri"/>
                <a:cs typeface="Calibri"/>
              </a:rPr>
              <a:t>YOUR</a:t>
            </a:r>
            <a:r>
              <a:rPr lang="en-US" sz="2800" b="1" spc="5" dirty="0">
                <a:solidFill>
                  <a:srgbClr val="CE4312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CE4312"/>
                </a:solidFill>
                <a:latin typeface="Calibri"/>
                <a:cs typeface="Calibri"/>
              </a:rPr>
              <a:t>JURISDICTION]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7080E6-3B14-40B5-BA30-89A37B0C1770}"/>
              </a:ext>
            </a:extLst>
          </p:cNvPr>
          <p:cNvSpPr/>
          <p:nvPr/>
        </p:nvSpPr>
        <p:spPr>
          <a:xfrm>
            <a:off x="0" y="7025640"/>
            <a:ext cx="77724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lvl="0" indent="356235" algn="ctr">
              <a:lnSpc>
                <a:spcPts val="2200"/>
              </a:lnSpc>
              <a:spcBef>
                <a:spcPts val="540"/>
              </a:spcBef>
            </a:pP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STD </a:t>
            </a:r>
            <a:r>
              <a:rPr lang="en-US" sz="2000" b="1" spc="-35" dirty="0">
                <a:solidFill>
                  <a:srgbClr val="0A1118"/>
                </a:solidFill>
                <a:cs typeface="Calibri"/>
              </a:rPr>
              <a:t>program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funding </a:t>
            </a:r>
            <a:r>
              <a:rPr lang="en-US" sz="2000" b="1" spc="-20" dirty="0">
                <a:solidFill>
                  <a:srgbClr val="0A1118"/>
                </a:solidFill>
                <a:cs typeface="Calibri"/>
              </a:rPr>
              <a:t>has </a:t>
            </a:r>
            <a:r>
              <a:rPr lang="en-US" sz="2000" b="1" dirty="0">
                <a:solidFill>
                  <a:srgbClr val="0A1118"/>
                </a:solidFill>
                <a:cs typeface="Calibri"/>
              </a:rPr>
              <a:t>a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direct impact </a:t>
            </a:r>
            <a:r>
              <a:rPr lang="en-US" sz="2000" b="1" spc="-15" dirty="0">
                <a:solidFill>
                  <a:srgbClr val="0A1118"/>
                </a:solidFill>
                <a:cs typeface="Calibri"/>
              </a:rPr>
              <a:t>on </a:t>
            </a:r>
            <a:r>
              <a:rPr lang="en-US" sz="2000" b="1" spc="-35" dirty="0">
                <a:solidFill>
                  <a:srgbClr val="0A1118"/>
                </a:solidFill>
                <a:cs typeface="Calibri"/>
              </a:rPr>
              <a:t>STD </a:t>
            </a:r>
            <a:r>
              <a:rPr lang="en-US" sz="2000" b="1" spc="-40" dirty="0">
                <a:solidFill>
                  <a:srgbClr val="0A1118"/>
                </a:solidFill>
                <a:cs typeface="Calibri"/>
              </a:rPr>
              <a:t>rates </a:t>
            </a:r>
            <a:r>
              <a:rPr lang="en-US" sz="2000" b="1" spc="-20" dirty="0">
                <a:solidFill>
                  <a:srgbClr val="0A1118"/>
                </a:solidFill>
                <a:cs typeface="Calibri"/>
              </a:rPr>
              <a:t>and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medical spending </a:t>
            </a:r>
            <a:r>
              <a:rPr lang="en-US" sz="2000" b="1" spc="-15" dirty="0">
                <a:solidFill>
                  <a:srgbClr val="0A1118"/>
                </a:solidFill>
                <a:cs typeface="Calibri"/>
              </a:rPr>
              <a:t>in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[insert your</a:t>
            </a:r>
            <a:r>
              <a:rPr lang="en-US" sz="2000" b="1" spc="-180" dirty="0">
                <a:solidFill>
                  <a:srgbClr val="0A1118"/>
                </a:solidFill>
                <a:cs typeface="Calibri"/>
              </a:rPr>
              <a:t>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jurisdiction]</a:t>
            </a:r>
            <a:endParaRPr lang="en-US" sz="2000" b="1" dirty="0">
              <a:solidFill>
                <a:srgbClr val="000000"/>
              </a:solidFill>
              <a:cs typeface="Calibri"/>
            </a:endParaRPr>
          </a:p>
        </p:txBody>
      </p:sp>
      <p:pic>
        <p:nvPicPr>
          <p:cNvPr id="6" name="Picture 5" descr="Decorative image">
            <a:extLst>
              <a:ext uri="{FF2B5EF4-FFF2-40B4-BE49-F238E27FC236}">
                <a16:creationId xmlns:a16="http://schemas.microsoft.com/office/drawing/2014/main" id="{9DAAB123-D3F5-42F4-A325-1092CE6FF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07"/>
          <a:stretch/>
        </p:blipFill>
        <p:spPr>
          <a:xfrm>
            <a:off x="6554991" y="7924800"/>
            <a:ext cx="1217409" cy="1188720"/>
          </a:xfrm>
          <a:prstGeom prst="rect">
            <a:avLst/>
          </a:prstGeom>
        </p:spPr>
      </p:pic>
      <p:sp>
        <p:nvSpPr>
          <p:cNvPr id="2" name="object 53">
            <a:extLst>
              <a:ext uri="{FF2B5EF4-FFF2-40B4-BE49-F238E27FC236}">
                <a16:creationId xmlns:a16="http://schemas.microsoft.com/office/drawing/2014/main" id="{9335C138-59D1-4C2D-87E6-B13834846BDB}"/>
              </a:ext>
            </a:extLst>
          </p:cNvPr>
          <p:cNvSpPr txBox="1"/>
          <p:nvPr/>
        </p:nvSpPr>
        <p:spPr>
          <a:xfrm>
            <a:off x="5075745" y="9133890"/>
            <a:ext cx="1238885" cy="5219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62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LOGO</a:t>
            </a:r>
            <a:r>
              <a:rPr sz="800" b="1" spc="35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HERE]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3" name="object 48">
            <a:extLst>
              <a:ext uri="{FF2B5EF4-FFF2-40B4-BE49-F238E27FC236}">
                <a16:creationId xmlns:a16="http://schemas.microsoft.com/office/drawing/2014/main" id="{4BDCFDC0-451A-42F1-92CC-47A035A2105E}"/>
              </a:ext>
            </a:extLst>
          </p:cNvPr>
          <p:cNvSpPr txBox="1"/>
          <p:nvPr/>
        </p:nvSpPr>
        <p:spPr>
          <a:xfrm>
            <a:off x="5420277" y="9718547"/>
            <a:ext cx="5499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</a:t>
            </a:r>
            <a:r>
              <a:rPr sz="800" b="1" spc="-10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URL]</a:t>
            </a:r>
            <a:endParaRPr sz="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428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 descr="Decorative image">
            <a:extLst>
              <a:ext uri="{FF2B5EF4-FFF2-40B4-BE49-F238E27FC236}">
                <a16:creationId xmlns:a16="http://schemas.microsoft.com/office/drawing/2014/main" id="{6E095DEF-1EFB-4406-9D35-A27C2A65F386}"/>
              </a:ext>
            </a:extLst>
          </p:cNvPr>
          <p:cNvCxnSpPr/>
          <p:nvPr/>
        </p:nvCxnSpPr>
        <p:spPr>
          <a:xfrm>
            <a:off x="2209800" y="1737360"/>
            <a:ext cx="0" cy="274320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 descr="Decorative image">
            <a:extLst>
              <a:ext uri="{FF2B5EF4-FFF2-40B4-BE49-F238E27FC236}">
                <a16:creationId xmlns:a16="http://schemas.microsoft.com/office/drawing/2014/main" id="{A08AC3B2-1060-4B04-B93B-1E2C6366C8F8}"/>
              </a:ext>
            </a:extLst>
          </p:cNvPr>
          <p:cNvCxnSpPr/>
          <p:nvPr/>
        </p:nvCxnSpPr>
        <p:spPr>
          <a:xfrm>
            <a:off x="3886200" y="1737360"/>
            <a:ext cx="0" cy="274320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 descr="Decorative image">
            <a:extLst>
              <a:ext uri="{FF2B5EF4-FFF2-40B4-BE49-F238E27FC236}">
                <a16:creationId xmlns:a16="http://schemas.microsoft.com/office/drawing/2014/main" id="{9DC35610-1552-455F-A9C8-725AF5AF66EF}"/>
              </a:ext>
            </a:extLst>
          </p:cNvPr>
          <p:cNvCxnSpPr/>
          <p:nvPr/>
        </p:nvCxnSpPr>
        <p:spPr>
          <a:xfrm>
            <a:off x="5562600" y="1661160"/>
            <a:ext cx="0" cy="283464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 descr="Decorative image">
            <a:extLst>
              <a:ext uri="{FF2B5EF4-FFF2-40B4-BE49-F238E27FC236}">
                <a16:creationId xmlns:a16="http://schemas.microsoft.com/office/drawing/2014/main" id="{AF594E7B-DF14-4D00-9711-9D26D7741B1C}"/>
              </a:ext>
            </a:extLst>
          </p:cNvPr>
          <p:cNvCxnSpPr/>
          <p:nvPr/>
        </p:nvCxnSpPr>
        <p:spPr>
          <a:xfrm>
            <a:off x="457200" y="1737360"/>
            <a:ext cx="6858000" cy="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 descr="Decorative image">
            <a:extLst>
              <a:ext uri="{FF2B5EF4-FFF2-40B4-BE49-F238E27FC236}">
                <a16:creationId xmlns:a16="http://schemas.microsoft.com/office/drawing/2014/main" id="{BCF34D44-2A9E-487E-9F76-4A22A4BF66DF}"/>
              </a:ext>
            </a:extLst>
          </p:cNvPr>
          <p:cNvCxnSpPr/>
          <p:nvPr/>
        </p:nvCxnSpPr>
        <p:spPr>
          <a:xfrm>
            <a:off x="457200" y="1661160"/>
            <a:ext cx="6858000" cy="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 descr="Decorative image">
            <a:extLst>
              <a:ext uri="{FF2B5EF4-FFF2-40B4-BE49-F238E27FC236}">
                <a16:creationId xmlns:a16="http://schemas.microsoft.com/office/drawing/2014/main" id="{79BE7B14-746B-4EEE-AA1A-F8C7B48FCF45}"/>
              </a:ext>
            </a:extLst>
          </p:cNvPr>
          <p:cNvGrpSpPr/>
          <p:nvPr/>
        </p:nvGrpSpPr>
        <p:grpSpPr>
          <a:xfrm>
            <a:off x="2228850" y="6995160"/>
            <a:ext cx="5577840" cy="76200"/>
            <a:chOff x="2209800" y="4648200"/>
            <a:chExt cx="5486400" cy="762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6A77BDC-F975-43C1-BC8C-BDEE7C04BAD3}"/>
                </a:ext>
              </a:extLst>
            </p:cNvPr>
            <p:cNvCxnSpPr/>
            <p:nvPr/>
          </p:nvCxnSpPr>
          <p:spPr>
            <a:xfrm>
              <a:off x="2209800" y="46482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CE31D4-C3D3-4A9B-BFE6-930605B71EA7}"/>
                </a:ext>
              </a:extLst>
            </p:cNvPr>
            <p:cNvCxnSpPr/>
            <p:nvPr/>
          </p:nvCxnSpPr>
          <p:spPr>
            <a:xfrm>
              <a:off x="2209800" y="47244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 descr="Decorative image">
            <a:extLst>
              <a:ext uri="{FF2B5EF4-FFF2-40B4-BE49-F238E27FC236}">
                <a16:creationId xmlns:a16="http://schemas.microsoft.com/office/drawing/2014/main" id="{8F560738-D7AD-4923-BC20-7B884483A8B2}"/>
              </a:ext>
            </a:extLst>
          </p:cNvPr>
          <p:cNvGrpSpPr/>
          <p:nvPr/>
        </p:nvGrpSpPr>
        <p:grpSpPr>
          <a:xfrm>
            <a:off x="2209800" y="5013960"/>
            <a:ext cx="5577840" cy="76200"/>
            <a:chOff x="2209800" y="4648200"/>
            <a:chExt cx="5486400" cy="762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833CBC-58C7-4430-AAE0-B47007F141EF}"/>
                </a:ext>
              </a:extLst>
            </p:cNvPr>
            <p:cNvCxnSpPr/>
            <p:nvPr/>
          </p:nvCxnSpPr>
          <p:spPr>
            <a:xfrm>
              <a:off x="2209800" y="46482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673355C-1522-4172-A93F-E4B196D51BCD}"/>
                </a:ext>
              </a:extLst>
            </p:cNvPr>
            <p:cNvCxnSpPr/>
            <p:nvPr/>
          </p:nvCxnSpPr>
          <p:spPr>
            <a:xfrm>
              <a:off x="2209800" y="47244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object 44">
            <a:extLst>
              <a:ext uri="{FF2B5EF4-FFF2-40B4-BE49-F238E27FC236}">
                <a16:creationId xmlns:a16="http://schemas.microsoft.com/office/drawing/2014/main" id="{A9541781-1D55-4190-A85D-370CBA56B07E}"/>
              </a:ext>
            </a:extLst>
          </p:cNvPr>
          <p:cNvSpPr txBox="1"/>
          <p:nvPr/>
        </p:nvSpPr>
        <p:spPr>
          <a:xfrm>
            <a:off x="457200" y="762000"/>
            <a:ext cx="685799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A1118"/>
                </a:solidFill>
                <a:latin typeface="Calibri"/>
                <a:cs typeface="Calibri"/>
              </a:rPr>
              <a:t>An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STD </a:t>
            </a:r>
            <a:r>
              <a:rPr sz="1400" b="1" spc="-10" dirty="0">
                <a:solidFill>
                  <a:srgbClr val="0A1118"/>
                </a:solidFill>
                <a:latin typeface="Calibri"/>
                <a:cs typeface="Calibri"/>
              </a:rPr>
              <a:t>program budget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[increase/decrease] of </a:t>
            </a:r>
            <a:r>
              <a:rPr sz="1400" b="1" dirty="0">
                <a:solidFill>
                  <a:srgbClr val="0A1118"/>
                </a:solidFill>
                <a:latin typeface="Calibri"/>
                <a:cs typeface="Calibri"/>
              </a:rPr>
              <a:t>[insert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dollar amount] </a:t>
            </a:r>
            <a:r>
              <a:rPr sz="1400" b="1" spc="-10" dirty="0">
                <a:solidFill>
                  <a:srgbClr val="0A1118"/>
                </a:solidFill>
                <a:latin typeface="Calibri"/>
                <a:cs typeface="Calibri"/>
              </a:rPr>
              <a:t>would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result</a:t>
            </a:r>
            <a:r>
              <a:rPr sz="1400" b="1" spc="75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in</a:t>
            </a:r>
            <a:r>
              <a:rPr sz="1400" b="1" spc="-7" baseline="31746" dirty="0">
                <a:solidFill>
                  <a:srgbClr val="0A1118"/>
                </a:solidFill>
                <a:latin typeface="Calibri"/>
                <a:cs typeface="Calibri"/>
              </a:rPr>
              <a:t>5</a:t>
            </a:r>
            <a:r>
              <a:rPr sz="1400" b="1" spc="-5" dirty="0">
                <a:solidFill>
                  <a:srgbClr val="0A1118"/>
                </a:solidFill>
                <a:latin typeface="Calibri"/>
                <a:cs typeface="Calibri"/>
              </a:rPr>
              <a:t>:</a:t>
            </a:r>
            <a:endParaRPr sz="1400" b="1" dirty="0">
              <a:latin typeface="Calibri"/>
              <a:cs typeface="Calibri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D21B863-4EB3-421D-901A-7036E11D9864}"/>
              </a:ext>
            </a:extLst>
          </p:cNvPr>
          <p:cNvSpPr>
            <a:spLocks noChangeAspect="1"/>
          </p:cNvSpPr>
          <p:nvPr/>
        </p:nvSpPr>
        <p:spPr>
          <a:xfrm>
            <a:off x="1066800" y="143256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1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</a:t>
            </a:r>
          </a:p>
        </p:txBody>
      </p:sp>
      <p:sp>
        <p:nvSpPr>
          <p:cNvPr id="13" name="object 27">
            <a:extLst>
              <a:ext uri="{FF2B5EF4-FFF2-40B4-BE49-F238E27FC236}">
                <a16:creationId xmlns:a16="http://schemas.microsoft.com/office/drawing/2014/main" id="{5DD63255-9587-4757-BA3C-3FEEF2BD7592}"/>
              </a:ext>
            </a:extLst>
          </p:cNvPr>
          <p:cNvSpPr txBox="1"/>
          <p:nvPr/>
        </p:nvSpPr>
        <p:spPr>
          <a:xfrm>
            <a:off x="457200" y="2042160"/>
            <a:ext cx="1752600" cy="511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the </a:t>
            </a:r>
            <a:r>
              <a:rPr sz="1400" b="1" spc="-15" dirty="0">
                <a:solidFill>
                  <a:srgbClr val="52AEE4"/>
                </a:solidFill>
                <a:latin typeface="Calibri"/>
                <a:cs typeface="Calibri"/>
              </a:rPr>
              <a:t>first </a:t>
            </a:r>
            <a:r>
              <a:rPr sz="1400" b="1" spc="-25" dirty="0">
                <a:solidFill>
                  <a:srgbClr val="52AEE4"/>
                </a:solidFill>
                <a:latin typeface="Calibri"/>
                <a:cs typeface="Calibri"/>
              </a:rPr>
              <a:t>year, </a:t>
            </a:r>
            <a:br>
              <a:rPr lang="en-US" sz="1200" b="1" spc="-25" dirty="0">
                <a:solidFill>
                  <a:srgbClr val="57575A"/>
                </a:solidFill>
                <a:latin typeface="Calibri"/>
                <a:cs typeface="Calibri"/>
              </a:rPr>
            </a:br>
            <a:r>
              <a:rPr sz="1200" b="1" spc="-2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3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4" name="object 27">
            <a:extLst>
              <a:ext uri="{FF2B5EF4-FFF2-40B4-BE49-F238E27FC236}">
                <a16:creationId xmlns:a16="http://schemas.microsoft.com/office/drawing/2014/main" id="{DAAC5AC6-215F-4DC9-B6E0-6D793EA83E70}"/>
              </a:ext>
            </a:extLst>
          </p:cNvPr>
          <p:cNvSpPr txBox="1"/>
          <p:nvPr/>
        </p:nvSpPr>
        <p:spPr>
          <a:xfrm>
            <a:off x="712153" y="260262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" name="object 28">
            <a:extLst>
              <a:ext uri="{FF2B5EF4-FFF2-40B4-BE49-F238E27FC236}">
                <a16:creationId xmlns:a16="http://schemas.microsoft.com/office/drawing/2014/main" id="{D76C0A9B-CF60-4308-9B6B-E209C77F2FB2}"/>
              </a:ext>
            </a:extLst>
          </p:cNvPr>
          <p:cNvSpPr txBox="1"/>
          <p:nvPr/>
        </p:nvSpPr>
        <p:spPr>
          <a:xfrm>
            <a:off x="1078548" y="307167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" name="object 29">
            <a:extLst>
              <a:ext uri="{FF2B5EF4-FFF2-40B4-BE49-F238E27FC236}">
                <a16:creationId xmlns:a16="http://schemas.microsoft.com/office/drawing/2014/main" id="{D3A76B27-361C-415A-9F41-FB0260A9FA54}"/>
              </a:ext>
            </a:extLst>
          </p:cNvPr>
          <p:cNvSpPr txBox="1"/>
          <p:nvPr/>
        </p:nvSpPr>
        <p:spPr>
          <a:xfrm>
            <a:off x="1085533" y="355427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7" name="object 30">
            <a:extLst>
              <a:ext uri="{FF2B5EF4-FFF2-40B4-BE49-F238E27FC236}">
                <a16:creationId xmlns:a16="http://schemas.microsoft.com/office/drawing/2014/main" id="{C31787B3-47AE-443E-9DB1-0F7C01A5B491}"/>
              </a:ext>
            </a:extLst>
          </p:cNvPr>
          <p:cNvSpPr txBox="1"/>
          <p:nvPr/>
        </p:nvSpPr>
        <p:spPr>
          <a:xfrm>
            <a:off x="845503" y="403687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B9C73AD-94C5-40A7-B923-F3DCCA845FA1}"/>
              </a:ext>
            </a:extLst>
          </p:cNvPr>
          <p:cNvSpPr>
            <a:spLocks noChangeAspect="1"/>
          </p:cNvSpPr>
          <p:nvPr/>
        </p:nvSpPr>
        <p:spPr>
          <a:xfrm>
            <a:off x="2819400" y="143256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5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years</a:t>
            </a:r>
          </a:p>
        </p:txBody>
      </p:sp>
      <p:sp>
        <p:nvSpPr>
          <p:cNvPr id="18" name="object 31">
            <a:extLst>
              <a:ext uri="{FF2B5EF4-FFF2-40B4-BE49-F238E27FC236}">
                <a16:creationId xmlns:a16="http://schemas.microsoft.com/office/drawing/2014/main" id="{E6E62494-683F-4095-A11B-21FE02FEDFD2}"/>
              </a:ext>
            </a:extLst>
          </p:cNvPr>
          <p:cNvSpPr txBox="1"/>
          <p:nvPr/>
        </p:nvSpPr>
        <p:spPr>
          <a:xfrm>
            <a:off x="2209800" y="2042160"/>
            <a:ext cx="1676400" cy="49654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5</a:t>
            </a:r>
            <a:r>
              <a:rPr sz="1400" b="1" spc="-10" dirty="0">
                <a:solidFill>
                  <a:srgbClr val="52AEE4"/>
                </a:solidFill>
                <a:latin typeface="Calibri"/>
                <a:cs typeface="Calibri"/>
              </a:rPr>
              <a:t> years,</a:t>
            </a:r>
            <a:endParaRPr sz="1400" b="1" dirty="0">
              <a:solidFill>
                <a:srgbClr val="52AEE4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90000"/>
              </a:lnSpc>
            </a:pP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</a:t>
            </a:r>
            <a:r>
              <a:rPr sz="1000" spc="-4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9" name="object 27">
            <a:extLst>
              <a:ext uri="{FF2B5EF4-FFF2-40B4-BE49-F238E27FC236}">
                <a16:creationId xmlns:a16="http://schemas.microsoft.com/office/drawing/2014/main" id="{A7395E87-4A18-4610-BFD5-A600A5E57CC1}"/>
              </a:ext>
            </a:extLst>
          </p:cNvPr>
          <p:cNvSpPr txBox="1"/>
          <p:nvPr/>
        </p:nvSpPr>
        <p:spPr>
          <a:xfrm>
            <a:off x="2426653" y="260262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0" name="object 32">
            <a:extLst>
              <a:ext uri="{FF2B5EF4-FFF2-40B4-BE49-F238E27FC236}">
                <a16:creationId xmlns:a16="http://schemas.microsoft.com/office/drawing/2014/main" id="{BFCC46F8-ADB2-4453-A6A2-50767E9B11E4}"/>
              </a:ext>
            </a:extLst>
          </p:cNvPr>
          <p:cNvSpPr txBox="1"/>
          <p:nvPr/>
        </p:nvSpPr>
        <p:spPr>
          <a:xfrm>
            <a:off x="2793048" y="307167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1" name="object 33">
            <a:extLst>
              <a:ext uri="{FF2B5EF4-FFF2-40B4-BE49-F238E27FC236}">
                <a16:creationId xmlns:a16="http://schemas.microsoft.com/office/drawing/2014/main" id="{0F29A167-5B01-4857-ACDF-69AA0E92100F}"/>
              </a:ext>
            </a:extLst>
          </p:cNvPr>
          <p:cNvSpPr txBox="1"/>
          <p:nvPr/>
        </p:nvSpPr>
        <p:spPr>
          <a:xfrm>
            <a:off x="2800033" y="355427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2" name="object 34">
            <a:extLst>
              <a:ext uri="{FF2B5EF4-FFF2-40B4-BE49-F238E27FC236}">
                <a16:creationId xmlns:a16="http://schemas.microsoft.com/office/drawing/2014/main" id="{AC8DFC02-A505-4C02-9842-7770226B8A3F}"/>
              </a:ext>
            </a:extLst>
          </p:cNvPr>
          <p:cNvSpPr txBox="1"/>
          <p:nvPr/>
        </p:nvSpPr>
        <p:spPr>
          <a:xfrm>
            <a:off x="2560003" y="403687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055F587-8316-429A-A286-00FC19F7DC05}"/>
              </a:ext>
            </a:extLst>
          </p:cNvPr>
          <p:cNvSpPr>
            <a:spLocks noChangeAspect="1"/>
          </p:cNvSpPr>
          <p:nvPr/>
        </p:nvSpPr>
        <p:spPr>
          <a:xfrm>
            <a:off x="4495800" y="143256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10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years</a:t>
            </a:r>
          </a:p>
        </p:txBody>
      </p:sp>
      <p:sp>
        <p:nvSpPr>
          <p:cNvPr id="23" name="object 35">
            <a:extLst>
              <a:ext uri="{FF2B5EF4-FFF2-40B4-BE49-F238E27FC236}">
                <a16:creationId xmlns:a16="http://schemas.microsoft.com/office/drawing/2014/main" id="{52111B5B-73BE-4CC9-B8E7-3DDFC4FCBE24}"/>
              </a:ext>
            </a:extLst>
          </p:cNvPr>
          <p:cNvSpPr txBox="1"/>
          <p:nvPr/>
        </p:nvSpPr>
        <p:spPr>
          <a:xfrm>
            <a:off x="3886200" y="2042160"/>
            <a:ext cx="1676400" cy="49654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10</a:t>
            </a:r>
            <a:r>
              <a:rPr sz="1400" b="1" spc="-15" dirty="0">
                <a:solidFill>
                  <a:srgbClr val="52AEE4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2AEE4"/>
                </a:solidFill>
                <a:latin typeface="Calibri"/>
                <a:cs typeface="Calibri"/>
              </a:rPr>
              <a:t>years,</a:t>
            </a:r>
            <a:endParaRPr sz="1400" b="1" dirty="0">
              <a:solidFill>
                <a:srgbClr val="52AEE4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90000"/>
              </a:lnSpc>
            </a:pP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</a:t>
            </a:r>
            <a:r>
              <a:rPr sz="1000" spc="-4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4" name="object 27">
            <a:extLst>
              <a:ext uri="{FF2B5EF4-FFF2-40B4-BE49-F238E27FC236}">
                <a16:creationId xmlns:a16="http://schemas.microsoft.com/office/drawing/2014/main" id="{FD47DC4C-5409-4F86-9EC4-8D089C0AB93F}"/>
              </a:ext>
            </a:extLst>
          </p:cNvPr>
          <p:cNvSpPr txBox="1"/>
          <p:nvPr/>
        </p:nvSpPr>
        <p:spPr>
          <a:xfrm>
            <a:off x="4103053" y="260262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5" name="object 36">
            <a:extLst>
              <a:ext uri="{FF2B5EF4-FFF2-40B4-BE49-F238E27FC236}">
                <a16:creationId xmlns:a16="http://schemas.microsoft.com/office/drawing/2014/main" id="{451AB7EE-91AD-4E24-BA01-B80FA3B0F5F3}"/>
              </a:ext>
            </a:extLst>
          </p:cNvPr>
          <p:cNvSpPr txBox="1"/>
          <p:nvPr/>
        </p:nvSpPr>
        <p:spPr>
          <a:xfrm>
            <a:off x="4469448" y="307167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6" name="object 37">
            <a:extLst>
              <a:ext uri="{FF2B5EF4-FFF2-40B4-BE49-F238E27FC236}">
                <a16:creationId xmlns:a16="http://schemas.microsoft.com/office/drawing/2014/main" id="{0E5D9E7B-7CA1-468F-853F-9918F81F08E0}"/>
              </a:ext>
            </a:extLst>
          </p:cNvPr>
          <p:cNvSpPr txBox="1"/>
          <p:nvPr/>
        </p:nvSpPr>
        <p:spPr>
          <a:xfrm>
            <a:off x="4476433" y="355427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7" name="object 38">
            <a:extLst>
              <a:ext uri="{FF2B5EF4-FFF2-40B4-BE49-F238E27FC236}">
                <a16:creationId xmlns:a16="http://schemas.microsoft.com/office/drawing/2014/main" id="{10F752DF-3DE4-45C8-A9FD-A040720F1F38}"/>
              </a:ext>
            </a:extLst>
          </p:cNvPr>
          <p:cNvSpPr txBox="1"/>
          <p:nvPr/>
        </p:nvSpPr>
        <p:spPr>
          <a:xfrm>
            <a:off x="4236403" y="403687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pic>
        <p:nvPicPr>
          <p:cNvPr id="38" name="Picture 37" descr="$">
            <a:extLst>
              <a:ext uri="{FF2B5EF4-FFF2-40B4-BE49-F238E27FC236}">
                <a16:creationId xmlns:a16="http://schemas.microsoft.com/office/drawing/2014/main" id="{E4998382-8C41-4E22-9872-FCA36B543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32560"/>
            <a:ext cx="551689" cy="551689"/>
          </a:xfrm>
          <a:prstGeom prst="rect">
            <a:avLst/>
          </a:prstGeom>
        </p:spPr>
      </p:pic>
      <p:sp>
        <p:nvSpPr>
          <p:cNvPr id="28" name="object 45">
            <a:extLst>
              <a:ext uri="{FF2B5EF4-FFF2-40B4-BE49-F238E27FC236}">
                <a16:creationId xmlns:a16="http://schemas.microsoft.com/office/drawing/2014/main" id="{70A5F2AA-41D7-40FE-8382-45DE93081229}"/>
              </a:ext>
            </a:extLst>
          </p:cNvPr>
          <p:cNvSpPr txBox="1"/>
          <p:nvPr/>
        </p:nvSpPr>
        <p:spPr>
          <a:xfrm>
            <a:off x="5791200" y="2042160"/>
            <a:ext cx="1676400" cy="21005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240" marR="276225">
              <a:spcBef>
                <a:spcPts val="180"/>
              </a:spcBef>
            </a:pPr>
            <a: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  <a:t>Over </a:t>
            </a:r>
            <a:r>
              <a:rPr lang="en-US" sz="1400" b="1" dirty="0">
                <a:solidFill>
                  <a:srgbClr val="0A1118"/>
                </a:solidFill>
                <a:latin typeface="Calibri"/>
                <a:cs typeface="Calibri"/>
              </a:rPr>
              <a:t>10 </a:t>
            </a:r>
            <a: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  <a:t>years,  </a:t>
            </a:r>
            <a:b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</a:b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the estimated  cumulative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2700" marR="201930" indent="2540"/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direct </a:t>
            </a:r>
            <a:r>
              <a:rPr lang="en-US" sz="1400" b="1" spc="3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medical  </a:t>
            </a: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costs </a:t>
            </a:r>
            <a:r>
              <a:rPr lang="en-US" sz="1400" b="1" spc="1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in </a:t>
            </a: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[insert your  </a:t>
            </a:r>
            <a:r>
              <a:rPr lang="en-US" sz="1400" b="1" spc="30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jurisdiction]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5240" marR="5080"/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would [increase/  decrease]</a:t>
            </a:r>
            <a:r>
              <a:rPr lang="en-US" sz="1400" b="1" spc="10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 </a:t>
            </a:r>
            <a:r>
              <a:rPr lang="en-US" sz="1400" b="1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by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5240" marR="160655" indent="-3175">
              <a:spcBef>
                <a:spcPts val="600"/>
              </a:spcBef>
            </a:pPr>
            <a:r>
              <a:rPr b="1" spc="25" dirty="0">
                <a:solidFill>
                  <a:srgbClr val="C94315"/>
                </a:solidFill>
                <a:latin typeface="Calibri"/>
                <a:cs typeface="Calibri"/>
              </a:rPr>
              <a:t>$[</a:t>
            </a:r>
            <a:r>
              <a:rPr lang="en-US" b="1" spc="25" dirty="0">
                <a:solidFill>
                  <a:srgbClr val="C94315"/>
                </a:solidFill>
                <a:latin typeface="Calibri"/>
                <a:cs typeface="Calibri"/>
              </a:rPr>
              <a:t>#</a:t>
            </a:r>
            <a:r>
              <a:rPr b="1" spc="25" dirty="0">
                <a:solidFill>
                  <a:srgbClr val="C94315"/>
                </a:solidFill>
                <a:latin typeface="Calibri"/>
                <a:cs typeface="Calibri"/>
              </a:rPr>
              <a:t>].</a:t>
            </a:r>
            <a:endParaRPr dirty="0">
              <a:solidFill>
                <a:srgbClr val="C94315"/>
              </a:solidFill>
              <a:latin typeface="Calibri"/>
              <a:cs typeface="Calibri"/>
            </a:endParaRPr>
          </a:p>
        </p:txBody>
      </p:sp>
      <p:pic>
        <p:nvPicPr>
          <p:cNvPr id="2" name="Picture 1" descr="Decorative image">
            <a:extLst>
              <a:ext uri="{FF2B5EF4-FFF2-40B4-BE49-F238E27FC236}">
                <a16:creationId xmlns:a16="http://schemas.microsoft.com/office/drawing/2014/main" id="{927F51A9-1F5A-462A-AB6C-181B95423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40" y="4419600"/>
            <a:ext cx="1762560" cy="3108960"/>
          </a:xfrm>
          <a:prstGeom prst="rect">
            <a:avLst/>
          </a:prstGeom>
        </p:spPr>
      </p:pic>
      <p:pic>
        <p:nvPicPr>
          <p:cNvPr id="11" name="Picture 10" descr="$">
            <a:extLst>
              <a:ext uri="{FF2B5EF4-FFF2-40B4-BE49-F238E27FC236}">
                <a16:creationId xmlns:a16="http://schemas.microsoft.com/office/drawing/2014/main" id="{78CF24F0-458E-4E11-B0A2-30074444A5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5428059"/>
            <a:ext cx="551689" cy="551689"/>
          </a:xfrm>
          <a:prstGeom prst="rect">
            <a:avLst/>
          </a:prstGeom>
        </p:spPr>
      </p:pic>
      <p:sp>
        <p:nvSpPr>
          <p:cNvPr id="3" name="object 8">
            <a:extLst>
              <a:ext uri="{FF2B5EF4-FFF2-40B4-BE49-F238E27FC236}">
                <a16:creationId xmlns:a16="http://schemas.microsoft.com/office/drawing/2014/main" id="{516B074E-4878-41A6-95B4-E115D7EC643C}"/>
              </a:ext>
            </a:extLst>
          </p:cNvPr>
          <p:cNvSpPr txBox="1"/>
          <p:nvPr/>
        </p:nvSpPr>
        <p:spPr>
          <a:xfrm>
            <a:off x="2811780" y="5252085"/>
            <a:ext cx="4495800" cy="861774"/>
          </a:xfrm>
          <a:prstGeom prst="rect">
            <a:avLst/>
          </a:prstGeom>
        </p:spPr>
        <p:txBody>
          <a:bodyPr vert="horz" wrap="square" lIns="0" tIns="53340" rIns="0" bIns="0" rtlCol="0">
            <a:noAutofit/>
          </a:bodyPr>
          <a:lstStyle/>
          <a:p>
            <a:pPr marL="12700" marR="5080">
              <a:lnSpc>
                <a:spcPts val="2100"/>
              </a:lnSpc>
              <a:spcBef>
                <a:spcPts val="420"/>
              </a:spcBef>
            </a:pP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Invest </a:t>
            </a:r>
            <a:r>
              <a:rPr sz="2200" b="1" spc="-10" dirty="0">
                <a:solidFill>
                  <a:srgbClr val="C94315"/>
                </a:solidFill>
                <a:latin typeface="Calibri"/>
                <a:cs typeface="Calibri"/>
              </a:rPr>
              <a:t>in </a:t>
            </a:r>
            <a:r>
              <a:rPr sz="2200" b="1" spc="-25" dirty="0">
                <a:solidFill>
                  <a:srgbClr val="C94315"/>
                </a:solidFill>
                <a:latin typeface="Calibri"/>
                <a:cs typeface="Calibri"/>
              </a:rPr>
              <a:t>STD </a:t>
            </a: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prevention programs </a:t>
            </a:r>
            <a:r>
              <a:rPr sz="2200" b="1" spc="-20" dirty="0">
                <a:solidFill>
                  <a:srgbClr val="C94315"/>
                </a:solidFill>
                <a:latin typeface="Calibri"/>
                <a:cs typeface="Calibri"/>
              </a:rPr>
              <a:t>to </a:t>
            </a: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protect </a:t>
            </a:r>
            <a:r>
              <a:rPr sz="2200" b="1" spc="-20" dirty="0">
                <a:solidFill>
                  <a:srgbClr val="C94315"/>
                </a:solidFill>
                <a:latin typeface="Calibri"/>
                <a:cs typeface="Calibri"/>
              </a:rPr>
              <a:t>[insert </a:t>
            </a:r>
            <a:r>
              <a:rPr sz="2200" b="1" spc="-25" dirty="0">
                <a:solidFill>
                  <a:srgbClr val="C94315"/>
                </a:solidFill>
                <a:latin typeface="Calibri"/>
                <a:cs typeface="Calibri"/>
              </a:rPr>
              <a:t>your jurisdiction] from </a:t>
            </a:r>
            <a:r>
              <a:rPr sz="2200" b="1" spc="-15" dirty="0">
                <a:solidFill>
                  <a:srgbClr val="C94315"/>
                </a:solidFill>
                <a:latin typeface="Calibri"/>
                <a:cs typeface="Calibri"/>
              </a:rPr>
              <a:t>the </a:t>
            </a:r>
            <a:r>
              <a:rPr sz="2200" b="1" spc="-20" dirty="0">
                <a:solidFill>
                  <a:srgbClr val="C94315"/>
                </a:solidFill>
                <a:latin typeface="Calibri"/>
                <a:cs typeface="Calibri"/>
              </a:rPr>
              <a:t>consequences</a:t>
            </a:r>
            <a:r>
              <a:rPr sz="2200" b="1" spc="-165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C94315"/>
                </a:solidFill>
                <a:latin typeface="Calibri"/>
                <a:cs typeface="Calibri"/>
              </a:rPr>
              <a:t>of </a:t>
            </a: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untreated</a:t>
            </a:r>
            <a:r>
              <a:rPr sz="2200" b="1" spc="-50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STDs.</a:t>
            </a:r>
            <a:endParaRPr sz="2200" dirty="0">
              <a:solidFill>
                <a:srgbClr val="C94315"/>
              </a:solidFill>
              <a:latin typeface="Calibri"/>
              <a:cs typeface="Calibri"/>
            </a:endParaRPr>
          </a:p>
        </p:txBody>
      </p:sp>
      <p:sp>
        <p:nvSpPr>
          <p:cNvPr id="4" name="object 10">
            <a:extLst>
              <a:ext uri="{FF2B5EF4-FFF2-40B4-BE49-F238E27FC236}">
                <a16:creationId xmlns:a16="http://schemas.microsoft.com/office/drawing/2014/main" id="{602B143F-5CDE-4217-ABA7-7EF838234D36}"/>
              </a:ext>
            </a:extLst>
          </p:cNvPr>
          <p:cNvSpPr txBox="1"/>
          <p:nvPr/>
        </p:nvSpPr>
        <p:spPr>
          <a:xfrm>
            <a:off x="2811780" y="6266259"/>
            <a:ext cx="4114800" cy="609600"/>
          </a:xfrm>
          <a:prstGeom prst="rect">
            <a:avLst/>
          </a:prstGeom>
        </p:spPr>
        <p:txBody>
          <a:bodyPr vert="horz" wrap="square" lIns="0" tIns="10160" rIns="0" bIns="0" rtlCol="0" anchor="ctr">
            <a:noAutofit/>
          </a:bodyPr>
          <a:lstStyle/>
          <a:p>
            <a:pPr marL="12700" marR="5080">
              <a:lnSpc>
                <a:spcPct val="90000"/>
              </a:lnSpc>
            </a:pPr>
            <a:r>
              <a:rPr sz="1400" dirty="0">
                <a:solidFill>
                  <a:srgbClr val="C94315"/>
                </a:solidFill>
                <a:latin typeface="Calibri"/>
                <a:cs typeface="Calibri"/>
              </a:rPr>
              <a:t>[Use this </a:t>
            </a:r>
            <a:r>
              <a:rPr sz="1400" spc="-5" dirty="0">
                <a:solidFill>
                  <a:srgbClr val="C94315"/>
                </a:solidFill>
                <a:latin typeface="Calibri"/>
                <a:cs typeface="Calibri"/>
              </a:rPr>
              <a:t>space </a:t>
            </a:r>
            <a:r>
              <a:rPr sz="1400" spc="-10" dirty="0">
                <a:solidFill>
                  <a:srgbClr val="C94315"/>
                </a:solidFill>
                <a:latin typeface="Calibri"/>
                <a:cs typeface="Calibri"/>
              </a:rPr>
              <a:t>to highlight particular prevention programs </a:t>
            </a:r>
            <a:r>
              <a:rPr sz="1400" spc="-5" dirty="0">
                <a:solidFill>
                  <a:srgbClr val="C94315"/>
                </a:solidFill>
                <a:latin typeface="Calibri"/>
                <a:cs typeface="Calibri"/>
              </a:rPr>
              <a:t>in </a:t>
            </a:r>
            <a:r>
              <a:rPr sz="1400" spc="-10" dirty="0">
                <a:solidFill>
                  <a:srgbClr val="C94315"/>
                </a:solidFill>
                <a:latin typeface="Calibri"/>
                <a:cs typeface="Calibri"/>
              </a:rPr>
              <a:t>your jurisdiction </a:t>
            </a:r>
            <a:r>
              <a:rPr sz="1400" spc="-5" dirty="0">
                <a:solidFill>
                  <a:srgbClr val="C94315"/>
                </a:solidFill>
                <a:latin typeface="Calibri"/>
                <a:cs typeface="Calibri"/>
              </a:rPr>
              <a:t>that </a:t>
            </a:r>
            <a:r>
              <a:rPr sz="1400" spc="-10" dirty="0">
                <a:solidFill>
                  <a:srgbClr val="C94315"/>
                </a:solidFill>
                <a:latin typeface="Calibri"/>
                <a:cs typeface="Calibri"/>
              </a:rPr>
              <a:t>require</a:t>
            </a:r>
            <a:r>
              <a:rPr sz="1400" spc="0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94315"/>
                </a:solidFill>
                <a:latin typeface="Calibri"/>
                <a:cs typeface="Calibri"/>
              </a:rPr>
              <a:t>support.]</a:t>
            </a:r>
            <a:endParaRPr sz="1400" dirty="0">
              <a:solidFill>
                <a:srgbClr val="C94315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549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E134506B95741802624CA26A45270" ma:contentTypeVersion="2" ma:contentTypeDescription="Create a new document." ma:contentTypeScope="" ma:versionID="a83726d799e888cfeafc7c8fe5c7272c">
  <xsd:schema xmlns:xsd="http://www.w3.org/2001/XMLSchema" xmlns:xs="http://www.w3.org/2001/XMLSchema" xmlns:p="http://schemas.microsoft.com/office/2006/metadata/properties" xmlns:ns2="2ca7f11c-324f-45c4-919a-cbdc1a784ba6" targetNamespace="http://schemas.microsoft.com/office/2006/metadata/properties" ma:root="true" ma:fieldsID="115ef1e953468dc4568355c311b21c96" ns2:_="">
    <xsd:import namespace="2ca7f11c-324f-45c4-919a-cbdc1a784b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7f11c-324f-45c4-919a-cbdc1a784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550193-F134-48CF-944F-D49A4F77D790}"/>
</file>

<file path=customXml/itemProps2.xml><?xml version="1.0" encoding="utf-8"?>
<ds:datastoreItem xmlns:ds="http://schemas.openxmlformats.org/officeDocument/2006/customXml" ds:itemID="{91313F7A-CE18-4EFD-BB04-7AC74C96C654}"/>
</file>

<file path=customXml/itemProps3.xml><?xml version="1.0" encoding="utf-8"?>
<ds:datastoreItem xmlns:ds="http://schemas.openxmlformats.org/officeDocument/2006/customXml" ds:itemID="{0904E76F-4D4E-40A5-B0E2-9985F89C470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</TotalTime>
  <Words>159</Words>
  <Application>Microsoft Office PowerPoint</Application>
  <PresentationFormat>Custom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Investing in STD Prevention</dc:title>
  <dc:subject>Investing in STD Prevention</dc:subject>
  <dc:creator>Astho</dc:creator>
  <cp:lastModifiedBy>Evan Burnett</cp:lastModifiedBy>
  <cp:revision>54</cp:revision>
  <cp:lastPrinted>2018-07-03T02:11:44Z</cp:lastPrinted>
  <dcterms:created xsi:type="dcterms:W3CDTF">2018-05-24T21:16:34Z</dcterms:created>
  <dcterms:modified xsi:type="dcterms:W3CDTF">2018-11-06T17:34:46Z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2018-05-24T00:00:00Z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2018-05-24T00:00:00Z</vt:filetime>
  </property>
  <property fmtid="{D5CDD505-2E9C-101B-9397-08002B2CF9AE}" pid="5" name="ContentTypeId">
    <vt:lpwstr>0x01010069EE134506B95741802624CA26A45270</vt:lpwstr>
  </property>
</Properties>
</file>