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5" r:id="rId2"/>
    <p:sldMasterId id="2147483651" r:id="rId3"/>
    <p:sldMasterId id="2147483653" r:id="rId4"/>
  </p:sldMasterIdLst>
  <p:notesMasterIdLst>
    <p:notesMasterId r:id="rId15"/>
  </p:notesMasterIdLst>
  <p:handoutMasterIdLst>
    <p:handoutMasterId r:id="rId16"/>
  </p:handoutMasterIdLst>
  <p:sldIdLst>
    <p:sldId id="280" r:id="rId5"/>
    <p:sldId id="270" r:id="rId6"/>
    <p:sldId id="271" r:id="rId7"/>
    <p:sldId id="272" r:id="rId8"/>
    <p:sldId id="273" r:id="rId9"/>
    <p:sldId id="274" r:id="rId10"/>
    <p:sldId id="276" r:id="rId11"/>
    <p:sldId id="278" r:id="rId12"/>
    <p:sldId id="279" r:id="rId13"/>
    <p:sldId id="281" r:id="rId14"/>
  </p:sldIdLst>
  <p:sldSz cx="9144000" cy="6858000" type="screen4x3"/>
  <p:notesSz cx="7010400" cy="93726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FAFA"/>
    <a:srgbClr val="9F2319"/>
    <a:srgbClr val="85450A"/>
    <a:srgbClr val="DF3E1D"/>
    <a:srgbClr val="E85400"/>
    <a:srgbClr val="122334"/>
    <a:srgbClr val="152E50"/>
    <a:srgbClr val="58585A"/>
    <a:srgbClr val="259ADC"/>
    <a:srgbClr val="DFDF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99" autoAdjust="0"/>
    <p:restoredTop sz="91826" autoAdjust="0"/>
  </p:normalViewPr>
  <p:slideViewPr>
    <p:cSldViewPr snapToGrid="0" snapToObjects="1">
      <p:cViewPr varScale="1">
        <p:scale>
          <a:sx n="96" d="100"/>
          <a:sy n="96" d="100"/>
        </p:scale>
        <p:origin x="1168" y="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93" d="100"/>
          <a:sy n="193" d="100"/>
        </p:scale>
        <p:origin x="6858" y="14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customXml" Target="../customXml/item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23" Type="http://schemas.openxmlformats.org/officeDocument/2006/relationships/customXml" Target="../customXml/item3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863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863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44B45E3-26AA-5E4A-8CCB-18F48FB28FAA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02344"/>
            <a:ext cx="3037840" cy="46863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902344"/>
            <a:ext cx="3037840" cy="46863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19029D9-8BE6-9344-8FC2-A7E26CF66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9381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E9A828-F09C-4A9D-9BC6-C80C78BD83C0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5413" y="1171575"/>
            <a:ext cx="4219575" cy="31638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510088"/>
            <a:ext cx="5607050" cy="36909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700"/>
            <a:ext cx="3038475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902700"/>
            <a:ext cx="3038475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B2788C-77F7-4626-A3CB-FACFD573C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590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01620"/>
            <a:ext cx="7772400" cy="75435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16272"/>
            <a:ext cx="6400800" cy="899361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08866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82157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35EF4-183F-47C9-BC09-793D7F23A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5EA5DD-F255-4C44-8ACB-D26EF5D9F1F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57199" y="1275060"/>
            <a:ext cx="8229599" cy="499823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72327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5903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1A3E3-C783-48DD-8599-F7497E612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02857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emf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17836"/>
            <a:ext cx="8229600" cy="8587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5572"/>
            <a:ext cx="8229600" cy="4783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6" name="Picture 5" descr="f-01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79898"/>
            <a:ext cx="9153071" cy="687173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212203" y="6261904"/>
            <a:ext cx="1138177" cy="596096"/>
          </a:xfrm>
          <a:prstGeom prst="rect">
            <a:avLst/>
          </a:prstGeom>
          <a:solidFill>
            <a:srgbClr val="12233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179" y="6261904"/>
            <a:ext cx="1258404" cy="538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600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457200" rtl="0" eaLnBrk="1" latinLnBrk="0" hangingPunct="1">
        <a:spcBef>
          <a:spcPct val="0"/>
        </a:spcBef>
        <a:buNone/>
        <a:defRPr sz="2500" b="1" kern="1200">
          <a:solidFill>
            <a:srgbClr val="152E5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500" kern="1200">
          <a:solidFill>
            <a:srgbClr val="152E50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500" kern="1200">
          <a:solidFill>
            <a:srgbClr val="152E50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100" kern="1200">
          <a:solidFill>
            <a:srgbClr val="152E50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100" kern="1200">
          <a:solidFill>
            <a:srgbClr val="152E50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100" kern="1200">
          <a:solidFill>
            <a:srgbClr val="152E5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17836"/>
            <a:ext cx="8229600" cy="8587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5572"/>
            <a:ext cx="8229600" cy="4783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15632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2500" b="1" kern="1200">
          <a:solidFill>
            <a:srgbClr val="152E5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500" kern="1200">
          <a:solidFill>
            <a:srgbClr val="152E50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500" kern="1200">
          <a:solidFill>
            <a:srgbClr val="152E50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100" kern="1200">
          <a:solidFill>
            <a:srgbClr val="152E50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100" kern="1200">
          <a:solidFill>
            <a:srgbClr val="152E50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100" kern="1200">
          <a:solidFill>
            <a:srgbClr val="152E5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12203" y="6015453"/>
            <a:ext cx="1844232" cy="84254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145" y="6015453"/>
            <a:ext cx="1817290" cy="777631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0"/>
            <a:ext cx="9144000" cy="5950537"/>
          </a:xfrm>
          <a:prstGeom prst="rect">
            <a:avLst/>
          </a:prstGeom>
          <a:solidFill>
            <a:srgbClr val="12233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1185360" y="1881553"/>
            <a:ext cx="72025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E85400"/>
                </a:solidFill>
              </a:rPr>
              <a:t>ANTIBIOTIC-RESISTANT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1119094" y="2289011"/>
            <a:ext cx="6870599" cy="1554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500" b="1" dirty="0">
                <a:solidFill>
                  <a:schemeClr val="bg1"/>
                </a:solidFill>
              </a:rPr>
              <a:t>GONORRHEA</a:t>
            </a:r>
          </a:p>
        </p:txBody>
      </p:sp>
      <p:sp>
        <p:nvSpPr>
          <p:cNvPr id="10" name="Rectangle 9"/>
          <p:cNvSpPr/>
          <p:nvPr userDrawn="1"/>
        </p:nvSpPr>
        <p:spPr>
          <a:xfrm flipV="1">
            <a:off x="0" y="5950533"/>
            <a:ext cx="9144000" cy="45719"/>
          </a:xfrm>
          <a:prstGeom prst="rect">
            <a:avLst/>
          </a:prstGeom>
          <a:solidFill>
            <a:srgbClr val="E854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992" y="3862484"/>
            <a:ext cx="4192954" cy="165528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180747">
            <a:off x="749483" y="1003209"/>
            <a:ext cx="3375227" cy="133246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250124">
            <a:off x="6574778" y="804252"/>
            <a:ext cx="2247083" cy="88709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208284">
            <a:off x="5850775" y="3811453"/>
            <a:ext cx="2868725" cy="1132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112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12203" y="6015453"/>
            <a:ext cx="1844232" cy="84254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5950537"/>
          </a:xfrm>
          <a:prstGeom prst="rect">
            <a:avLst/>
          </a:prstGeom>
          <a:solidFill>
            <a:srgbClr val="12233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 flipV="1">
            <a:off x="0" y="5950533"/>
            <a:ext cx="9144000" cy="45719"/>
          </a:xfrm>
          <a:prstGeom prst="rect">
            <a:avLst/>
          </a:prstGeom>
          <a:solidFill>
            <a:srgbClr val="E854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992" y="3862484"/>
            <a:ext cx="4192954" cy="165528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180747">
            <a:off x="749483" y="1003209"/>
            <a:ext cx="3375227" cy="133246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250124">
            <a:off x="6574778" y="804252"/>
            <a:ext cx="2247083" cy="88709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208284">
            <a:off x="5850775" y="3811453"/>
            <a:ext cx="2868725" cy="1132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950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7.png"/><Relationship Id="rId18" Type="http://schemas.openxmlformats.org/officeDocument/2006/relationships/image" Target="../media/image1.png"/><Relationship Id="rId3" Type="http://schemas.openxmlformats.org/officeDocument/2006/relationships/image" Target="../media/image18.png"/><Relationship Id="rId7" Type="http://schemas.openxmlformats.org/officeDocument/2006/relationships/image" Target="../media/image22.emf"/><Relationship Id="rId12" Type="http://schemas.openxmlformats.org/officeDocument/2006/relationships/image" Target="../media/image6.png"/><Relationship Id="rId17" Type="http://schemas.openxmlformats.org/officeDocument/2006/relationships/image" Target="../media/image7.png"/><Relationship Id="rId2" Type="http://schemas.openxmlformats.org/officeDocument/2006/relationships/image" Target="../media/image17.png"/><Relationship Id="rId16" Type="http://schemas.openxmlformats.org/officeDocument/2006/relationships/image" Target="../media/image3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5" Type="http://schemas.openxmlformats.org/officeDocument/2006/relationships/image" Target="../media/image29.png"/><Relationship Id="rId10" Type="http://schemas.openxmlformats.org/officeDocument/2006/relationships/image" Target="../media/image25.png"/><Relationship Id="rId19" Type="http://schemas.openxmlformats.org/officeDocument/2006/relationships/image" Target="../media/image2.emf"/><Relationship Id="rId4" Type="http://schemas.openxmlformats.org/officeDocument/2006/relationships/image" Target="../media/image19.png"/><Relationship Id="rId9" Type="http://schemas.openxmlformats.org/officeDocument/2006/relationships/image" Target="../media/image24.png"/><Relationship Id="rId14" Type="http://schemas.openxmlformats.org/officeDocument/2006/relationships/image" Target="../media/image2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www.cdc.gov/std/gonorrhea/a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dc.gov/std/gonorrhea/arg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em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E364B65-044E-4958-A47B-4BBEF9A24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664" y="1870490"/>
            <a:ext cx="7886700" cy="2697516"/>
          </a:xfrm>
        </p:spPr>
        <p:txBody>
          <a:bodyPr/>
          <a:lstStyle/>
          <a:p>
            <a:pPr>
              <a:lnSpc>
                <a:spcPts val="6800"/>
              </a:lnSpc>
            </a:pPr>
            <a:r>
              <a:rPr lang="en-US" sz="5400" b="1" dirty="0">
                <a:solidFill>
                  <a:srgbClr val="E85400"/>
                </a:solidFill>
              </a:rPr>
              <a:t>ANTIBIOTIC-RESISTANT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sz="9500" b="1" dirty="0">
                <a:solidFill>
                  <a:schemeClr val="bg1"/>
                </a:solidFill>
              </a:rPr>
              <a:t>GONORRHEA</a:t>
            </a:r>
            <a:br>
              <a:rPr lang="en-US" b="1" dirty="0">
                <a:solidFill>
                  <a:schemeClr val="bg1"/>
                </a:solidFill>
              </a:rPr>
            </a:br>
            <a:endParaRPr lang="en-US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95F4E924-4280-46F0-AC64-BFAE83E24E3F}"/>
              </a:ext>
            </a:extLst>
          </p:cNvPr>
          <p:cNvSpPr txBox="1">
            <a:spLocks/>
          </p:cNvSpPr>
          <p:nvPr/>
        </p:nvSpPr>
        <p:spPr>
          <a:xfrm>
            <a:off x="532818" y="3464598"/>
            <a:ext cx="7166429" cy="159389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/>
              <a:buNone/>
            </a:pPr>
            <a:r>
              <a:rPr lang="en-US" sz="2000" b="1" dirty="0">
                <a:solidFill>
                  <a:srgbClr val="259ADC"/>
                </a:solidFill>
              </a:rPr>
              <a:t>An Overview</a:t>
            </a:r>
            <a:r>
              <a:rPr lang="en-US" sz="2000" b="1" dirty="0">
                <a:solidFill>
                  <a:schemeClr val="bg1"/>
                </a:solidFill>
              </a:rPr>
              <a:t>                                           </a:t>
            </a:r>
            <a:r>
              <a:rPr lang="en-US" sz="2000" dirty="0">
                <a:solidFill>
                  <a:srgbClr val="259ADC"/>
                </a:solidFill>
              </a:rPr>
              <a:t>Updated May 2021</a:t>
            </a:r>
          </a:p>
        </p:txBody>
      </p:sp>
      <p:pic>
        <p:nvPicPr>
          <p:cNvPr id="6" name="Picture 5" descr="Astho, trademarked">
            <a:extLst>
              <a:ext uri="{FF2B5EF4-FFF2-40B4-BE49-F238E27FC236}">
                <a16:creationId xmlns:a16="http://schemas.microsoft.com/office/drawing/2014/main" id="{ED9515F0-B03E-4F60-9249-6D865A2A71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145" y="6015453"/>
            <a:ext cx="1817290" cy="777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3120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[Template Icons]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pPr marL="0" indent="-58738">
              <a:spcAft>
                <a:spcPts val="300"/>
              </a:spcAft>
              <a:buNone/>
            </a:pPr>
            <a:r>
              <a:rPr lang="en-US" sz="1500" b="1" dirty="0">
                <a:solidFill>
                  <a:srgbClr val="FF0000"/>
                </a:solidFill>
              </a:rPr>
              <a:t>USER NOTE: </a:t>
            </a:r>
            <a:r>
              <a:rPr lang="en-US" sz="1500" dirty="0"/>
              <a:t>Use any of the icons/imagery below to add information about your efforts in your state or jurisdiction. </a:t>
            </a:r>
            <a:endParaRPr lang="en-US" sz="1500" baseline="30000" dirty="0"/>
          </a:p>
        </p:txBody>
      </p:sp>
      <p:pic>
        <p:nvPicPr>
          <p:cNvPr id="13" name="Picture 12" descr="Build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221" y="2517791"/>
            <a:ext cx="682842" cy="637039"/>
          </a:xfrm>
          <a:prstGeom prst="rect">
            <a:avLst/>
          </a:prstGeom>
        </p:spPr>
      </p:pic>
      <p:pic>
        <p:nvPicPr>
          <p:cNvPr id="16" name="Picture 15" descr="Thumbs u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6512" y="2517791"/>
            <a:ext cx="670352" cy="637039"/>
          </a:xfrm>
          <a:prstGeom prst="rect">
            <a:avLst/>
          </a:prstGeom>
        </p:spPr>
      </p:pic>
      <p:pic>
        <p:nvPicPr>
          <p:cNvPr id="15" name="Picture 14" descr="Checkmark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0313" y="2517791"/>
            <a:ext cx="699493" cy="637039"/>
          </a:xfrm>
          <a:prstGeom prst="rect">
            <a:avLst/>
          </a:prstGeom>
        </p:spPr>
      </p:pic>
      <p:pic>
        <p:nvPicPr>
          <p:cNvPr id="14" name="Picture 13" descr="Identification card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3255" y="2517791"/>
            <a:ext cx="716148" cy="637039"/>
          </a:xfrm>
          <a:prstGeom prst="rect">
            <a:avLst/>
          </a:prstGeom>
        </p:spPr>
      </p:pic>
      <p:pic>
        <p:nvPicPr>
          <p:cNvPr id="12" name="Picture 11" descr="Paper plan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2852" y="2469906"/>
            <a:ext cx="662022" cy="732808"/>
          </a:xfrm>
          <a:prstGeom prst="rect">
            <a:avLst/>
          </a:prstGeom>
        </p:spPr>
      </p:pic>
      <p:pic>
        <p:nvPicPr>
          <p:cNvPr id="42" name="Picture 41" descr="Megaphon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8322" y="2543400"/>
            <a:ext cx="500994" cy="585819"/>
          </a:xfrm>
          <a:prstGeom prst="rect">
            <a:avLst/>
          </a:prstGeom>
        </p:spPr>
      </p:pic>
      <p:grpSp>
        <p:nvGrpSpPr>
          <p:cNvPr id="18" name="Group 17" descr="Man speaking"/>
          <p:cNvGrpSpPr/>
          <p:nvPr/>
        </p:nvGrpSpPr>
        <p:grpSpPr>
          <a:xfrm>
            <a:off x="1086674" y="3631734"/>
            <a:ext cx="503272" cy="503272"/>
            <a:chOff x="1194226" y="2166162"/>
            <a:chExt cx="736841" cy="736841"/>
          </a:xfrm>
        </p:grpSpPr>
        <p:sp>
          <p:nvSpPr>
            <p:cNvPr id="19" name="Oval 18" descr="Man speaking"/>
            <p:cNvSpPr/>
            <p:nvPr/>
          </p:nvSpPr>
          <p:spPr>
            <a:xfrm>
              <a:off x="1194226" y="2166162"/>
              <a:ext cx="736841" cy="73684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9050" cmpd="sng">
              <a:solidFill>
                <a:srgbClr val="5D52A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0" name="Picture 19" descr="Man speaking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51520" y="2297613"/>
              <a:ext cx="431243" cy="430416"/>
            </a:xfrm>
            <a:prstGeom prst="rect">
              <a:avLst/>
            </a:prstGeom>
          </p:spPr>
        </p:pic>
      </p:grpSp>
      <p:grpSp>
        <p:nvGrpSpPr>
          <p:cNvPr id="21" name="Group 20" descr="Percentage"/>
          <p:cNvGrpSpPr/>
          <p:nvPr/>
        </p:nvGrpSpPr>
        <p:grpSpPr>
          <a:xfrm>
            <a:off x="2837647" y="3631734"/>
            <a:ext cx="503272" cy="503272"/>
            <a:chOff x="3179055" y="2166162"/>
            <a:chExt cx="736841" cy="736841"/>
          </a:xfrm>
        </p:grpSpPr>
        <p:sp>
          <p:nvSpPr>
            <p:cNvPr id="22" name="Oval 21" descr="Percentage"/>
            <p:cNvSpPr/>
            <p:nvPr/>
          </p:nvSpPr>
          <p:spPr>
            <a:xfrm>
              <a:off x="3179055" y="2166162"/>
              <a:ext cx="736841" cy="73684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9050" cmpd="sng">
              <a:solidFill>
                <a:srgbClr val="E03D1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3" name="Picture 22" descr="Percentage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37277" y="2315313"/>
              <a:ext cx="429177" cy="429177"/>
            </a:xfrm>
            <a:prstGeom prst="rect">
              <a:avLst/>
            </a:prstGeom>
          </p:spPr>
        </p:pic>
      </p:grpSp>
      <p:grpSp>
        <p:nvGrpSpPr>
          <p:cNvPr id="24" name="Group 23" descr="pills"/>
          <p:cNvGrpSpPr/>
          <p:nvPr/>
        </p:nvGrpSpPr>
        <p:grpSpPr>
          <a:xfrm>
            <a:off x="4321019" y="3631734"/>
            <a:ext cx="503272" cy="503272"/>
            <a:chOff x="5165699" y="2166162"/>
            <a:chExt cx="736841" cy="736841"/>
          </a:xfrm>
        </p:grpSpPr>
        <p:sp>
          <p:nvSpPr>
            <p:cNvPr id="25" name="Oval 24" descr="pills"/>
            <p:cNvSpPr/>
            <p:nvPr/>
          </p:nvSpPr>
          <p:spPr>
            <a:xfrm>
              <a:off x="5165699" y="2166162"/>
              <a:ext cx="736841" cy="73684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9050" cmpd="sng">
              <a:solidFill>
                <a:srgbClr val="21833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6" name="Picture 25" descr="pills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96959" y="2306677"/>
              <a:ext cx="430001" cy="429177"/>
            </a:xfrm>
            <a:prstGeom prst="rect">
              <a:avLst/>
            </a:prstGeom>
          </p:spPr>
        </p:pic>
      </p:grpSp>
      <p:grpSp>
        <p:nvGrpSpPr>
          <p:cNvPr id="27" name="Group 26" descr="antibiotic"/>
          <p:cNvGrpSpPr/>
          <p:nvPr/>
        </p:nvGrpSpPr>
        <p:grpSpPr>
          <a:xfrm>
            <a:off x="5962509" y="3631734"/>
            <a:ext cx="503272" cy="503272"/>
            <a:chOff x="7207265" y="2166162"/>
            <a:chExt cx="736841" cy="736841"/>
          </a:xfrm>
        </p:grpSpPr>
        <p:sp>
          <p:nvSpPr>
            <p:cNvPr id="28" name="Oval 27" descr="antibiotic"/>
            <p:cNvSpPr/>
            <p:nvPr/>
          </p:nvSpPr>
          <p:spPr>
            <a:xfrm>
              <a:off x="7207265" y="2166162"/>
              <a:ext cx="736841" cy="73684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9050" cmpd="sng">
              <a:solidFill>
                <a:srgbClr val="B2252B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9" name="Picture 28" descr="antibiotic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34957" y="2275712"/>
              <a:ext cx="472095" cy="472095"/>
            </a:xfrm>
            <a:prstGeom prst="rect">
              <a:avLst/>
            </a:prstGeom>
          </p:spPr>
        </p:pic>
      </p:grpSp>
      <p:pic>
        <p:nvPicPr>
          <p:cNvPr id="17" name="Picture 16" descr="Neisseria (N.) gonorrhoeae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9611" y="3506766"/>
            <a:ext cx="638417" cy="699219"/>
          </a:xfrm>
          <a:prstGeom prst="rect">
            <a:avLst/>
          </a:prstGeom>
        </p:spPr>
      </p:pic>
      <p:grpSp>
        <p:nvGrpSpPr>
          <p:cNvPr id="30" name="Group 29" descr="Baby in diaper"/>
          <p:cNvGrpSpPr/>
          <p:nvPr/>
        </p:nvGrpSpPr>
        <p:grpSpPr>
          <a:xfrm>
            <a:off x="1095383" y="4645920"/>
            <a:ext cx="503272" cy="503272"/>
            <a:chOff x="1176084" y="2166162"/>
            <a:chExt cx="736841" cy="736841"/>
          </a:xfrm>
        </p:grpSpPr>
        <p:sp>
          <p:nvSpPr>
            <p:cNvPr id="31" name="Oval 30" descr="Baby in diaper"/>
            <p:cNvSpPr/>
            <p:nvPr/>
          </p:nvSpPr>
          <p:spPr>
            <a:xfrm>
              <a:off x="1176084" y="2166162"/>
              <a:ext cx="736841" cy="73684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9050" cmpd="sng">
              <a:solidFill>
                <a:srgbClr val="5D52A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2" name="Picture 31" descr="Baby in diaper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3277" y="2230792"/>
              <a:ext cx="571235" cy="572331"/>
            </a:xfrm>
            <a:prstGeom prst="rect">
              <a:avLst/>
            </a:prstGeom>
          </p:spPr>
        </p:pic>
      </p:grpSp>
      <p:grpSp>
        <p:nvGrpSpPr>
          <p:cNvPr id="33" name="Group 32" descr="Arrrows in all directions"/>
          <p:cNvGrpSpPr/>
          <p:nvPr/>
        </p:nvGrpSpPr>
        <p:grpSpPr>
          <a:xfrm>
            <a:off x="2837647" y="4645920"/>
            <a:ext cx="503272" cy="503272"/>
            <a:chOff x="3179055" y="2166162"/>
            <a:chExt cx="736841" cy="736841"/>
          </a:xfrm>
        </p:grpSpPr>
        <p:sp>
          <p:nvSpPr>
            <p:cNvPr id="34" name="Oval 33" descr="Arrrows in all directions"/>
            <p:cNvSpPr/>
            <p:nvPr/>
          </p:nvSpPr>
          <p:spPr>
            <a:xfrm>
              <a:off x="3179055" y="2166162"/>
              <a:ext cx="736841" cy="73684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9050" cmpd="sng">
              <a:solidFill>
                <a:srgbClr val="E03D1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5" name="Picture 34" descr="Arrrows in all directions"/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05923" y="2298599"/>
              <a:ext cx="473001" cy="473001"/>
            </a:xfrm>
            <a:prstGeom prst="rect">
              <a:avLst/>
            </a:prstGeom>
          </p:spPr>
        </p:pic>
      </p:grpSp>
      <p:grpSp>
        <p:nvGrpSpPr>
          <p:cNvPr id="36" name="Group 35" descr="Bag of money"/>
          <p:cNvGrpSpPr/>
          <p:nvPr/>
        </p:nvGrpSpPr>
        <p:grpSpPr>
          <a:xfrm>
            <a:off x="4321019" y="4645920"/>
            <a:ext cx="503272" cy="503272"/>
            <a:chOff x="5165699" y="2166162"/>
            <a:chExt cx="736841" cy="736841"/>
          </a:xfrm>
        </p:grpSpPr>
        <p:sp>
          <p:nvSpPr>
            <p:cNvPr id="37" name="Oval 36" descr="Bag of money"/>
            <p:cNvSpPr/>
            <p:nvPr/>
          </p:nvSpPr>
          <p:spPr>
            <a:xfrm>
              <a:off x="5165699" y="2166162"/>
              <a:ext cx="736841" cy="73684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9050" cmpd="sng">
              <a:solidFill>
                <a:srgbClr val="21833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8" name="Picture 37" descr="Bag of money"/>
            <p:cNvPicPr>
              <a:picLocks noChangeAspect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70078" y="2265878"/>
              <a:ext cx="519305" cy="520301"/>
            </a:xfrm>
            <a:prstGeom prst="rect">
              <a:avLst/>
            </a:prstGeom>
          </p:spPr>
        </p:pic>
      </p:grpSp>
      <p:grpSp>
        <p:nvGrpSpPr>
          <p:cNvPr id="39" name="Group 38" descr="Exclamation point"/>
          <p:cNvGrpSpPr/>
          <p:nvPr/>
        </p:nvGrpSpPr>
        <p:grpSpPr>
          <a:xfrm>
            <a:off x="5962509" y="4645920"/>
            <a:ext cx="503272" cy="503272"/>
            <a:chOff x="7207265" y="2166162"/>
            <a:chExt cx="736841" cy="736841"/>
          </a:xfrm>
        </p:grpSpPr>
        <p:sp>
          <p:nvSpPr>
            <p:cNvPr id="40" name="Oval 39" descr="Exclamation point"/>
            <p:cNvSpPr/>
            <p:nvPr/>
          </p:nvSpPr>
          <p:spPr>
            <a:xfrm>
              <a:off x="7207265" y="2166162"/>
              <a:ext cx="736841" cy="73684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9050" cmpd="sng">
              <a:solidFill>
                <a:srgbClr val="B2252B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1" name="Picture 40" descr="Exclamation point"/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43204" y="2262315"/>
              <a:ext cx="473001" cy="473001"/>
            </a:xfrm>
            <a:prstGeom prst="rect">
              <a:avLst/>
            </a:prstGeom>
          </p:spPr>
        </p:pic>
      </p:grpSp>
      <p:pic>
        <p:nvPicPr>
          <p:cNvPr id="11" name="Picture 10" descr="pills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08712" y="4681376"/>
            <a:ext cx="366401" cy="416781"/>
          </a:xfrm>
          <a:prstGeom prst="rect">
            <a:avLst/>
          </a:prstGeom>
        </p:spPr>
      </p:pic>
      <p:pic>
        <p:nvPicPr>
          <p:cNvPr id="43" name="Picture 42" descr="Anitboitic-resistant gonorrhea. Key facts for public health leadership">
            <a:extLst>
              <a:ext uri="{FF2B5EF4-FFF2-40B4-BE49-F238E27FC236}">
                <a16:creationId xmlns:a16="http://schemas.microsoft.com/office/drawing/2014/main" id="{C736B431-2478-4CEA-9843-D2ABCFD7BFBB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79898"/>
            <a:ext cx="9153071" cy="687173"/>
          </a:xfrm>
          <a:prstGeom prst="rect">
            <a:avLst/>
          </a:prstGeom>
        </p:spPr>
      </p:pic>
      <p:sp>
        <p:nvSpPr>
          <p:cNvPr id="44" name="Rectangle 43" descr="Black shading">
            <a:extLst>
              <a:ext uri="{FF2B5EF4-FFF2-40B4-BE49-F238E27FC236}">
                <a16:creationId xmlns:a16="http://schemas.microsoft.com/office/drawing/2014/main" id="{96F3DEB2-9BF1-4FA1-9DDB-21A314C8653A}"/>
              </a:ext>
            </a:extLst>
          </p:cNvPr>
          <p:cNvSpPr/>
          <p:nvPr/>
        </p:nvSpPr>
        <p:spPr>
          <a:xfrm>
            <a:off x="212203" y="6261904"/>
            <a:ext cx="1138177" cy="596096"/>
          </a:xfrm>
          <a:prstGeom prst="rect">
            <a:avLst/>
          </a:prstGeom>
          <a:solidFill>
            <a:srgbClr val="12233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5" name="Picture 44" descr="Astho, trademarked">
            <a:extLst>
              <a:ext uri="{FF2B5EF4-FFF2-40B4-BE49-F238E27FC236}">
                <a16:creationId xmlns:a16="http://schemas.microsoft.com/office/drawing/2014/main" id="{3DD58695-6579-4E85-A247-7523D3A3BD8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179" y="6261904"/>
            <a:ext cx="1258404" cy="538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226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How to Use this Presentation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59533"/>
            <a:ext cx="8229600" cy="4783592"/>
          </a:xfrm>
        </p:spPr>
        <p:txBody>
          <a:bodyPr>
            <a:noAutofit/>
          </a:bodyPr>
          <a:lstStyle/>
          <a:p>
            <a:pPr marL="0" indent="0">
              <a:lnSpc>
                <a:spcPct val="130000"/>
              </a:lnSpc>
              <a:buNone/>
            </a:pPr>
            <a:r>
              <a:rPr lang="en-US" sz="1800" dirty="0">
                <a:solidFill>
                  <a:srgbClr val="58585A"/>
                </a:solidFill>
              </a:rPr>
              <a:t>This template presentation was developed by the </a:t>
            </a:r>
            <a:r>
              <a:rPr lang="en-US" sz="1800" b="1" dirty="0"/>
              <a:t>Association of State and Territorial Health Officials (ASTHO)</a:t>
            </a:r>
            <a:r>
              <a:rPr lang="en-US" sz="1800" dirty="0"/>
              <a:t> </a:t>
            </a:r>
            <a:r>
              <a:rPr lang="en-US" sz="1800" dirty="0">
                <a:solidFill>
                  <a:srgbClr val="DF3E1D"/>
                </a:solidFill>
              </a:rPr>
              <a:t> 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and the </a:t>
            </a:r>
            <a:r>
              <a:rPr lang="en-US" sz="1800" b="1" dirty="0"/>
              <a:t>Centers for Disease Control and Prevention (CDC)   </a:t>
            </a:r>
            <a:r>
              <a:rPr lang="en-US" sz="1800" dirty="0">
                <a:solidFill>
                  <a:srgbClr val="58585A"/>
                </a:solidFill>
              </a:rPr>
              <a:t>to help public health leaders discuss the emerging threat 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of </a:t>
            </a:r>
            <a:r>
              <a:rPr lang="en-US" sz="1800" b="1" dirty="0"/>
              <a:t>antibiotic-resistant  gonorrhea </a:t>
            </a:r>
            <a:r>
              <a:rPr lang="en-US" sz="1800" dirty="0">
                <a:solidFill>
                  <a:srgbClr val="58585A"/>
                </a:solidFill>
              </a:rPr>
              <a:t>with other public health professionals, </a:t>
            </a:r>
            <a:r>
              <a:rPr lang="en-US" sz="1800" dirty="0" err="1">
                <a:solidFill>
                  <a:srgbClr val="58585A"/>
                </a:solidFill>
              </a:rPr>
              <a:t>decisionmakers</a:t>
            </a:r>
            <a:r>
              <a:rPr lang="en-US" sz="1800" dirty="0">
                <a:solidFill>
                  <a:srgbClr val="58585A"/>
                </a:solidFill>
              </a:rPr>
              <a:t>, and the general public.</a:t>
            </a:r>
          </a:p>
          <a:p>
            <a:pPr marL="0" indent="0">
              <a:buNone/>
            </a:pPr>
            <a:endParaRPr lang="en-US" sz="1050" dirty="0">
              <a:solidFill>
                <a:srgbClr val="58585A"/>
              </a:solidFill>
            </a:endParaRPr>
          </a:p>
          <a:p>
            <a:r>
              <a:rPr lang="en-US" sz="1800" dirty="0">
                <a:solidFill>
                  <a:srgbClr val="58585A"/>
                </a:solidFill>
              </a:rPr>
              <a:t>Update content with available information on your jurisdiction’s prevention efforts around antibiotic-resistant gonorrhea and any key data points.</a:t>
            </a:r>
          </a:p>
          <a:p>
            <a:endParaRPr lang="en-US" sz="1800" dirty="0">
              <a:solidFill>
                <a:srgbClr val="58585A"/>
              </a:solidFill>
            </a:endParaRPr>
          </a:p>
          <a:p>
            <a:r>
              <a:rPr lang="en-US" sz="1800" dirty="0">
                <a:solidFill>
                  <a:srgbClr val="58585A"/>
                </a:solidFill>
              </a:rPr>
              <a:t>Repurpose slides to incorporate messaging about antibiotic-resistant gonorrhea in presentations about broader public health topics (e.g., antibiotic resistance, infectious diseases). </a:t>
            </a:r>
          </a:p>
          <a:p>
            <a:endParaRPr lang="en-US" sz="1800" dirty="0">
              <a:solidFill>
                <a:srgbClr val="58585A"/>
              </a:solidFill>
            </a:endParaRPr>
          </a:p>
          <a:p>
            <a:r>
              <a:rPr lang="en-US" sz="1800" dirty="0">
                <a:solidFill>
                  <a:srgbClr val="58585A"/>
                </a:solidFill>
              </a:rPr>
              <a:t>Personalize this presentation by adding your organization’s logo.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861722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What is antibiotic-resistant gonorrhea?</a:t>
            </a:r>
            <a:endParaRPr lang="en-US" dirty="0"/>
          </a:p>
        </p:txBody>
      </p:sp>
      <p:sp>
        <p:nvSpPr>
          <p:cNvPr id="2" name="Rectangle 1" descr="Background shading"/>
          <p:cNvSpPr/>
          <p:nvPr/>
        </p:nvSpPr>
        <p:spPr>
          <a:xfrm>
            <a:off x="580571" y="1159533"/>
            <a:ext cx="7910286" cy="1070429"/>
          </a:xfrm>
          <a:prstGeom prst="rect">
            <a:avLst/>
          </a:prstGeom>
          <a:solidFill>
            <a:schemeClr val="bg1">
              <a:lumMod val="85000"/>
              <a:alpha val="23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 descr="Neisseria (N.) gonorrhoeae"/>
          <p:cNvSpPr>
            <a:spLocks noGrp="1"/>
          </p:cNvSpPr>
          <p:nvPr>
            <p:ph idx="1"/>
          </p:nvPr>
        </p:nvSpPr>
        <p:spPr>
          <a:xfrm>
            <a:off x="457200" y="1284362"/>
            <a:ext cx="8229600" cy="395338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1800" b="1" dirty="0"/>
              <a:t>Antibiotic resistance (AR) </a:t>
            </a:r>
            <a:r>
              <a:rPr lang="en-US" sz="1800" dirty="0"/>
              <a:t>is the ability of bacteria to resist </a:t>
            </a:r>
          </a:p>
          <a:p>
            <a:pPr marL="0" indent="0" algn="ctr">
              <a:buNone/>
            </a:pPr>
            <a:r>
              <a:rPr lang="en-US" sz="1800" dirty="0"/>
              <a:t>the effects of the drugs used to treat them.</a:t>
            </a:r>
            <a:r>
              <a:rPr lang="en-US" sz="1800" baseline="30000" dirty="0">
                <a:solidFill>
                  <a:srgbClr val="E03F1C"/>
                </a:solidFill>
              </a:rPr>
              <a:t>1</a:t>
            </a:r>
            <a:endParaRPr lang="en-US" sz="1800" dirty="0">
              <a:solidFill>
                <a:srgbClr val="E03F1C"/>
              </a:solidFill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58585A"/>
                </a:solidFill>
              </a:rPr>
              <a:t> </a:t>
            </a:r>
          </a:p>
          <a:p>
            <a:pPr marL="1714500" lvl="4" indent="0">
              <a:buNone/>
            </a:pPr>
            <a:endParaRPr lang="en-US" sz="1400" dirty="0">
              <a:solidFill>
                <a:srgbClr val="58585A"/>
              </a:solidFill>
            </a:endParaRPr>
          </a:p>
          <a:p>
            <a:pPr marL="1714500" lvl="4" indent="0">
              <a:buNone/>
            </a:pPr>
            <a:endParaRPr lang="en-US" sz="1400" dirty="0">
              <a:solidFill>
                <a:srgbClr val="58585A"/>
              </a:solidFill>
            </a:endParaRPr>
          </a:p>
          <a:p>
            <a:pPr marL="1714500" lvl="4" indent="0">
              <a:buNone/>
            </a:pPr>
            <a:r>
              <a:rPr lang="en-US" sz="1500" dirty="0">
                <a:solidFill>
                  <a:srgbClr val="58585A"/>
                </a:solidFill>
              </a:rPr>
              <a:t>This means the bacteria are not killed and they will continue </a:t>
            </a:r>
          </a:p>
          <a:p>
            <a:pPr marL="1714500" lvl="4" indent="0">
              <a:buNone/>
            </a:pPr>
            <a:r>
              <a:rPr lang="en-US" sz="1500" dirty="0">
                <a:solidFill>
                  <a:srgbClr val="58585A"/>
                </a:solidFill>
              </a:rPr>
              <a:t>to reproduce. </a:t>
            </a:r>
          </a:p>
          <a:p>
            <a:pPr marL="1714500" lvl="4" indent="0">
              <a:buNone/>
            </a:pPr>
            <a:endParaRPr lang="en-US" sz="1500" dirty="0">
              <a:solidFill>
                <a:srgbClr val="58585A"/>
              </a:solidFill>
            </a:endParaRPr>
          </a:p>
          <a:p>
            <a:pPr marL="1714500" lvl="4" indent="0">
              <a:buNone/>
            </a:pPr>
            <a:r>
              <a:rPr lang="en-US" sz="1500" b="1" i="1" dirty="0"/>
              <a:t>Neisseria (N.) </a:t>
            </a:r>
            <a:r>
              <a:rPr lang="en-US" sz="1500" b="1" i="1" dirty="0" err="1"/>
              <a:t>gonorrhoeae</a:t>
            </a:r>
            <a:r>
              <a:rPr lang="en-US" sz="1500" dirty="0">
                <a:solidFill>
                  <a:srgbClr val="58585A"/>
                </a:solidFill>
              </a:rPr>
              <a:t>, the bacteria that causes gonorrhea, has developed resistance to nearly all of the antibiotics used for gonorrhea treatment. </a:t>
            </a:r>
          </a:p>
          <a:p>
            <a:pPr marL="1714500" lvl="4" indent="0">
              <a:buNone/>
            </a:pPr>
            <a:endParaRPr lang="en-US" sz="1500" dirty="0">
              <a:solidFill>
                <a:srgbClr val="58585A"/>
              </a:solidFill>
            </a:endParaRPr>
          </a:p>
          <a:p>
            <a:pPr marL="1714500" lvl="4" indent="0">
              <a:buNone/>
            </a:pPr>
            <a:r>
              <a:rPr lang="en-US" sz="1500" dirty="0">
                <a:solidFill>
                  <a:srgbClr val="58585A"/>
                </a:solidFill>
              </a:rPr>
              <a:t>Today, there is </a:t>
            </a:r>
            <a:r>
              <a:rPr lang="en-US" sz="1500" b="1" i="1" dirty="0">
                <a:solidFill>
                  <a:srgbClr val="58585A"/>
                </a:solidFill>
              </a:rPr>
              <a:t>only one </a:t>
            </a:r>
            <a:r>
              <a:rPr lang="en-US" sz="1500" dirty="0">
                <a:solidFill>
                  <a:srgbClr val="58585A"/>
                </a:solidFill>
              </a:rPr>
              <a:t>recommended treatment regimen left for gonorrhea </a:t>
            </a:r>
            <a:r>
              <a:rPr lang="en-US" sz="1500" dirty="0">
                <a:solidFill>
                  <a:srgbClr val="58585A"/>
                </a:solidFill>
                <a:latin typeface="Calibri" panose="020F0502020204030204" pitchFamily="34" charset="0"/>
              </a:rPr>
              <a:t>—</a:t>
            </a:r>
            <a:r>
              <a:rPr lang="en-US" sz="1500" dirty="0">
                <a:solidFill>
                  <a:srgbClr val="58585A"/>
                </a:solidFill>
              </a:rPr>
              <a:t> and resistance to this regimen may be emerging. </a:t>
            </a:r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  <p:pic>
        <p:nvPicPr>
          <p:cNvPr id="6" name="Picture 5" descr="Bacteri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552257">
            <a:off x="1307819" y="2859750"/>
            <a:ext cx="554736" cy="652272"/>
          </a:xfrm>
          <a:prstGeom prst="rect">
            <a:avLst/>
          </a:prstGeom>
        </p:spPr>
      </p:pic>
      <p:pic>
        <p:nvPicPr>
          <p:cNvPr id="8" name="Picture 7" descr="Neisseria (N.) gonorrhoea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2899" y="3459509"/>
            <a:ext cx="849734" cy="930661"/>
          </a:xfrm>
          <a:prstGeom prst="rect">
            <a:avLst/>
          </a:prstGeom>
        </p:spPr>
      </p:pic>
      <p:pic>
        <p:nvPicPr>
          <p:cNvPr id="7" name="Picture 6" descr="Pill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47019" y="4419821"/>
            <a:ext cx="487680" cy="554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90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Gonorrhea has developed resistance to: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694597" y="1894074"/>
            <a:ext cx="3055937" cy="31606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500" kern="1200">
                <a:solidFill>
                  <a:srgbClr val="152E5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500" kern="1200">
                <a:solidFill>
                  <a:srgbClr val="152E5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100" kern="1200">
                <a:solidFill>
                  <a:srgbClr val="152E5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100" kern="1200">
                <a:solidFill>
                  <a:srgbClr val="152E5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100" kern="1200">
                <a:solidFill>
                  <a:srgbClr val="152E5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800" b="1" dirty="0"/>
              <a:t>SULFONAMIDES </a:t>
            </a:r>
            <a:endParaRPr lang="en-US" sz="1800" dirty="0"/>
          </a:p>
          <a:p>
            <a:pPr>
              <a:lnSpc>
                <a:spcPct val="150000"/>
              </a:lnSpc>
            </a:pPr>
            <a:r>
              <a:rPr lang="en-US" sz="1800" b="1" dirty="0"/>
              <a:t>PENICILLIN</a:t>
            </a:r>
            <a:endParaRPr lang="en-US" sz="1800" dirty="0"/>
          </a:p>
          <a:p>
            <a:pPr>
              <a:lnSpc>
                <a:spcPct val="150000"/>
              </a:lnSpc>
            </a:pPr>
            <a:r>
              <a:rPr lang="en-US" sz="1800" b="1" dirty="0"/>
              <a:t>TETRACYCLINE  </a:t>
            </a:r>
            <a:endParaRPr lang="en-US" sz="1800" dirty="0"/>
          </a:p>
          <a:p>
            <a:pPr>
              <a:lnSpc>
                <a:spcPct val="150000"/>
              </a:lnSpc>
            </a:pPr>
            <a:r>
              <a:rPr lang="en-US" sz="1800" b="1" dirty="0"/>
              <a:t>FLUOROQUINOLONES          </a:t>
            </a:r>
            <a:r>
              <a:rPr lang="en-US" sz="1800" dirty="0"/>
              <a:t>(I.E., CIPROFLOXACIN)</a:t>
            </a:r>
          </a:p>
        </p:txBody>
      </p:sp>
      <p:pic>
        <p:nvPicPr>
          <p:cNvPr id="7" name="Picture 6" descr="Drug-Resistant Gonorrhea video">
            <a:hlinkClick r:id="rId2"/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73777" y="2020165"/>
            <a:ext cx="4778376" cy="239174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91218" y="4480317"/>
            <a:ext cx="51321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0D426D"/>
                </a:solidFill>
              </a:rPr>
              <a:t>Watch this video to learn more about the emergence of antibiotic-resistant gonorrhea: </a:t>
            </a:r>
            <a:r>
              <a:rPr lang="en-US" sz="1050" u="sng" dirty="0">
                <a:hlinkClick r:id="rId4"/>
              </a:rPr>
              <a:t>www.cdc.gov/std/gonorrhea/arg/</a:t>
            </a:r>
            <a:r>
              <a:rPr lang="en-US" sz="1050" dirty="0">
                <a:solidFill>
                  <a:srgbClr val="0D426D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27780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What is the scope of antibiotic-resistant gonorrhea?</a:t>
            </a:r>
            <a:endParaRPr lang="en-US" dirty="0"/>
          </a:p>
        </p:txBody>
      </p:sp>
      <p:pic>
        <p:nvPicPr>
          <p:cNvPr id="20" name="Picture 19" descr="Man speak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822" y="1334946"/>
            <a:ext cx="993648" cy="993648"/>
          </a:xfrm>
          <a:prstGeom prst="rect">
            <a:avLst/>
          </a:prstGeom>
        </p:spPr>
      </p:pic>
      <p:pic>
        <p:nvPicPr>
          <p:cNvPr id="22" name="Picture 21" descr="Percent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0651" y="1334946"/>
            <a:ext cx="993648" cy="993648"/>
          </a:xfrm>
          <a:prstGeom prst="rect">
            <a:avLst/>
          </a:prstGeom>
        </p:spPr>
      </p:pic>
      <p:pic>
        <p:nvPicPr>
          <p:cNvPr id="24" name="Picture 23" descr="pill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2129" y="1334946"/>
            <a:ext cx="993648" cy="993648"/>
          </a:xfrm>
          <a:prstGeom prst="rect">
            <a:avLst/>
          </a:prstGeom>
        </p:spPr>
      </p:pic>
      <p:pic>
        <p:nvPicPr>
          <p:cNvPr id="26" name="Picture 25" descr="antibiotic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180" y="1334946"/>
            <a:ext cx="993648" cy="993648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9660385"/>
              </p:ext>
            </p:extLst>
          </p:nvPr>
        </p:nvGraphicFramePr>
        <p:xfrm>
          <a:off x="507732" y="2469906"/>
          <a:ext cx="8133712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34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34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34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34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9706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500" b="0" dirty="0">
                          <a:solidFill>
                            <a:srgbClr val="0D426D"/>
                          </a:solidFill>
                        </a:rPr>
                        <a:t>Gonorrhea is the </a:t>
                      </a:r>
                      <a:r>
                        <a:rPr lang="en-US" sz="1800" b="1" dirty="0">
                          <a:solidFill>
                            <a:srgbClr val="85450A"/>
                          </a:solidFill>
                        </a:rPr>
                        <a:t>second most commonly </a:t>
                      </a:r>
                      <a:r>
                        <a:rPr lang="en-US" sz="1500" b="0" dirty="0">
                          <a:solidFill>
                            <a:srgbClr val="0D426D"/>
                          </a:solidFill>
                        </a:rPr>
                        <a:t>reported notifiable disease</a:t>
                      </a:r>
                    </a:p>
                    <a:p>
                      <a:pPr marL="0" lvl="0"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500" b="0" dirty="0">
                          <a:solidFill>
                            <a:srgbClr val="0D426D"/>
                          </a:solidFill>
                        </a:rPr>
                        <a:t>in the </a:t>
                      </a:r>
                      <a:r>
                        <a:rPr lang="en-US" sz="1500" b="1" dirty="0">
                          <a:solidFill>
                            <a:srgbClr val="85450A"/>
                          </a:solidFill>
                        </a:rPr>
                        <a:t>U.S.</a:t>
                      </a:r>
                      <a:r>
                        <a:rPr lang="en-US" sz="1500" b="0" baseline="30000" dirty="0">
                          <a:solidFill>
                            <a:srgbClr val="85450A"/>
                          </a:solidFill>
                        </a:rPr>
                        <a:t> 2</a:t>
                      </a:r>
                      <a:endParaRPr lang="en-US" sz="1500" b="0" dirty="0">
                        <a:solidFill>
                          <a:srgbClr val="85450A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500" b="1" dirty="0">
                          <a:solidFill>
                            <a:srgbClr val="85450A"/>
                          </a:solidFill>
                        </a:rPr>
                        <a:t>During </a:t>
                      </a:r>
                      <a:r>
                        <a:rPr lang="en-US" sz="1500" b="1" baseline="0" dirty="0">
                          <a:solidFill>
                            <a:srgbClr val="85450A"/>
                          </a:solidFill>
                        </a:rPr>
                        <a:t>2015–2016</a:t>
                      </a:r>
                      <a:r>
                        <a:rPr lang="en-US" sz="1500" b="0" dirty="0">
                          <a:solidFill>
                            <a:srgbClr val="0D426D"/>
                          </a:solidFill>
                        </a:rPr>
                        <a:t>, gonorrhea rates 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500" b="0" dirty="0">
                          <a:solidFill>
                            <a:srgbClr val="0D426D"/>
                          </a:solidFill>
                        </a:rPr>
                        <a:t>grew by 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2500" b="1" dirty="0">
                          <a:solidFill>
                            <a:srgbClr val="85450A"/>
                          </a:solidFill>
                        </a:rPr>
                        <a:t>18</a:t>
                      </a:r>
                      <a:r>
                        <a:rPr lang="en-US" sz="2500" b="0" dirty="0">
                          <a:solidFill>
                            <a:srgbClr val="85450A"/>
                          </a:solidFill>
                        </a:rPr>
                        <a:t>%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500" b="0" dirty="0">
                          <a:solidFill>
                            <a:srgbClr val="0D426D"/>
                          </a:solidFill>
                          <a:latin typeface="Calibri" panose="020F0502020204030204" pitchFamily="34" charset="0"/>
                        </a:rPr>
                        <a:t>in the U.S. — </a:t>
                      </a:r>
                      <a:r>
                        <a:rPr lang="en-US" sz="1500" b="0" dirty="0">
                          <a:solidFill>
                            <a:srgbClr val="0D426D"/>
                          </a:solidFill>
                        </a:rPr>
                        <a:t>a substantial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500" b="0" dirty="0">
                          <a:solidFill>
                            <a:srgbClr val="0D426D"/>
                          </a:solidFill>
                        </a:rPr>
                        <a:t>increase in just 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500" b="0" dirty="0">
                          <a:solidFill>
                            <a:srgbClr val="0D426D"/>
                          </a:solidFill>
                        </a:rPr>
                        <a:t>one year.</a:t>
                      </a:r>
                      <a:r>
                        <a:rPr lang="en-US" sz="1500" b="0" baseline="30000" dirty="0">
                          <a:solidFill>
                            <a:srgbClr val="0D426D"/>
                          </a:solidFill>
                        </a:rPr>
                        <a:t> </a:t>
                      </a:r>
                      <a:r>
                        <a:rPr lang="en-US" sz="1500" b="0" baseline="30000" dirty="0">
                          <a:solidFill>
                            <a:srgbClr val="85450A"/>
                          </a:solidFill>
                        </a:rPr>
                        <a:t>3,4</a:t>
                      </a:r>
                      <a:endParaRPr lang="en-US" sz="1500" b="0" dirty="0">
                        <a:solidFill>
                          <a:srgbClr val="85450A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dirty="0">
                          <a:solidFill>
                            <a:srgbClr val="0D426D"/>
                          </a:solidFill>
                        </a:rPr>
                        <a:t>Antibiotics have successfully treated gonorrhea for several decades; </a:t>
                      </a:r>
                      <a:r>
                        <a:rPr lang="en-US" sz="1500" b="1" dirty="0">
                          <a:solidFill>
                            <a:srgbClr val="85450A"/>
                          </a:solidFill>
                        </a:rPr>
                        <a:t>however, the bacteria has developed resistance to several treatments</a:t>
                      </a:r>
                      <a:r>
                        <a:rPr lang="en-US" sz="1500" b="0" dirty="0">
                          <a:solidFill>
                            <a:srgbClr val="85450A"/>
                          </a:solidFill>
                        </a:rPr>
                        <a:t>.</a:t>
                      </a:r>
                      <a:r>
                        <a:rPr lang="en-US" sz="1500" b="0" baseline="30000" dirty="0">
                          <a:solidFill>
                            <a:srgbClr val="85450A"/>
                          </a:solidFill>
                        </a:rPr>
                        <a:t> 5</a:t>
                      </a:r>
                      <a:endParaRPr lang="en-US" sz="1500" b="0" dirty="0">
                        <a:solidFill>
                          <a:srgbClr val="85450A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500" b="0" dirty="0">
                          <a:solidFill>
                            <a:srgbClr val="0D426D"/>
                          </a:solidFill>
                        </a:rPr>
                        <a:t>An estimated </a:t>
                      </a:r>
                    </a:p>
                    <a:p>
                      <a:pPr marL="0" lvl="0"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2500" b="1" dirty="0">
                          <a:solidFill>
                            <a:srgbClr val="85450A"/>
                          </a:solidFill>
                        </a:rPr>
                        <a:t>50</a:t>
                      </a:r>
                      <a:r>
                        <a:rPr lang="en-US" sz="2500" b="0" dirty="0">
                          <a:solidFill>
                            <a:srgbClr val="85450A"/>
                          </a:solidFill>
                        </a:rPr>
                        <a:t>%</a:t>
                      </a:r>
                    </a:p>
                    <a:p>
                      <a:pPr marL="0" lvl="0"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500" b="0" dirty="0">
                          <a:solidFill>
                            <a:srgbClr val="0D426D"/>
                          </a:solidFill>
                        </a:rPr>
                        <a:t> of gonorrhea cases</a:t>
                      </a:r>
                    </a:p>
                    <a:p>
                      <a:pPr marL="0" lvl="0"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500" b="0" dirty="0">
                          <a:solidFill>
                            <a:srgbClr val="0D426D"/>
                          </a:solidFill>
                        </a:rPr>
                        <a:t>in the U.S. are</a:t>
                      </a:r>
                    </a:p>
                    <a:p>
                      <a:pPr marL="0" lvl="0"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500" b="0" dirty="0">
                          <a:solidFill>
                            <a:srgbClr val="0D426D"/>
                          </a:solidFill>
                        </a:rPr>
                        <a:t>resistant to at least</a:t>
                      </a:r>
                    </a:p>
                    <a:p>
                      <a:pPr marL="0" lvl="0"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500" b="1" dirty="0">
                          <a:solidFill>
                            <a:srgbClr val="85450A"/>
                          </a:solidFill>
                        </a:rPr>
                        <a:t>one</a:t>
                      </a:r>
                      <a:r>
                        <a:rPr lang="en-US" sz="1500" b="0" dirty="0">
                          <a:solidFill>
                            <a:srgbClr val="0D426D"/>
                          </a:solidFill>
                        </a:rPr>
                        <a:t> antibiotic.</a:t>
                      </a:r>
                      <a:r>
                        <a:rPr lang="en-US" sz="1500" b="0" baseline="30000" dirty="0">
                          <a:solidFill>
                            <a:srgbClr val="85450A"/>
                          </a:solidFill>
                        </a:rPr>
                        <a:t> 6</a:t>
                      </a:r>
                      <a:endParaRPr lang="en-US" sz="1500" b="0" dirty="0">
                        <a:solidFill>
                          <a:srgbClr val="85450A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9" name="Rectangle 18" descr="Background shading"/>
          <p:cNvSpPr/>
          <p:nvPr/>
        </p:nvSpPr>
        <p:spPr>
          <a:xfrm>
            <a:off x="622726" y="5025582"/>
            <a:ext cx="7910286" cy="535215"/>
          </a:xfrm>
          <a:prstGeom prst="rect">
            <a:avLst/>
          </a:prstGeom>
          <a:solidFill>
            <a:schemeClr val="bg1">
              <a:lumMod val="85000"/>
              <a:alpha val="23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44929" y="5116305"/>
            <a:ext cx="861785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>
                <a:solidFill>
                  <a:srgbClr val="9F2319"/>
                </a:solidFill>
              </a:rPr>
              <a:t>USER NOTE: </a:t>
            </a:r>
            <a:r>
              <a:rPr lang="en-US" sz="1300" dirty="0">
                <a:solidFill>
                  <a:srgbClr val="0D426D"/>
                </a:solidFill>
              </a:rPr>
              <a:t>If available, include relevant state or local data on cases of antibiotic-resistant gonorrhea here.</a:t>
            </a:r>
          </a:p>
        </p:txBody>
      </p:sp>
    </p:spTree>
    <p:extLst>
      <p:ext uri="{BB962C8B-B14F-4D97-AF65-F5344CB8AC3E}">
        <p14:creationId xmlns:p14="http://schemas.microsoft.com/office/powerpoint/2010/main" val="2343673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What are the potential health and economic consequences?</a:t>
            </a:r>
            <a:endParaRPr lang="en-US" dirty="0"/>
          </a:p>
        </p:txBody>
      </p:sp>
      <p:pic>
        <p:nvPicPr>
          <p:cNvPr id="19" name="Picture 18" descr="Baby in diaper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680" y="1330643"/>
            <a:ext cx="993648" cy="993648"/>
          </a:xfrm>
          <a:prstGeom prst="rect">
            <a:avLst/>
          </a:prstGeom>
        </p:spPr>
      </p:pic>
      <p:pic>
        <p:nvPicPr>
          <p:cNvPr id="6" name="Picture 5" descr="Arrows in all direction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1714" y="1322089"/>
            <a:ext cx="993648" cy="993648"/>
          </a:xfrm>
          <a:prstGeom prst="rect">
            <a:avLst/>
          </a:prstGeom>
        </p:spPr>
      </p:pic>
      <p:pic>
        <p:nvPicPr>
          <p:cNvPr id="33" name="Picture 32" descr="Bag of money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2906" y="1330643"/>
            <a:ext cx="993648" cy="993648"/>
          </a:xfrm>
          <a:prstGeom prst="rect">
            <a:avLst/>
          </a:prstGeom>
        </p:spPr>
      </p:pic>
      <p:pic>
        <p:nvPicPr>
          <p:cNvPr id="34" name="Picture 33" descr="Exclamation point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8861" y="1322089"/>
            <a:ext cx="993648" cy="993648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1960959"/>
              </p:ext>
            </p:extLst>
          </p:nvPr>
        </p:nvGraphicFramePr>
        <p:xfrm>
          <a:off x="507732" y="2469907"/>
          <a:ext cx="8133712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34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34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34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34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05704">
                <a:tc>
                  <a:txBody>
                    <a:bodyPr/>
                    <a:lstStyle/>
                    <a:p>
                      <a:pPr lvl="0" algn="ctr"/>
                      <a:r>
                        <a:rPr lang="en-US" sz="1500" b="0" kern="1200" dirty="0">
                          <a:solidFill>
                            <a:srgbClr val="0D426D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undiagnosed or untreated, </a:t>
                      </a:r>
                      <a:r>
                        <a:rPr lang="en-US" sz="1500" b="1" kern="1200" dirty="0">
                          <a:solidFill>
                            <a:srgbClr val="85450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gonorrhea can lead to infertility</a:t>
                      </a:r>
                      <a:r>
                        <a:rPr lang="en-US" sz="1500" b="0" kern="1200" dirty="0">
                          <a:solidFill>
                            <a:srgbClr val="85450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500" b="1" kern="1200" dirty="0">
                          <a:solidFill>
                            <a:srgbClr val="85450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pelvic inflammatory disease</a:t>
                      </a:r>
                      <a:r>
                        <a:rPr lang="en-US" sz="1500" b="0" kern="1200" dirty="0">
                          <a:solidFill>
                            <a:srgbClr val="0D426D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and other serious health problems.</a:t>
                      </a:r>
                      <a:r>
                        <a:rPr lang="en-US" sz="1500" b="0" kern="1200" baseline="30000" dirty="0">
                          <a:solidFill>
                            <a:srgbClr val="DF3E1D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  <a:p>
                      <a:pPr lvl="0" algn="ctr"/>
                      <a:endParaRPr lang="en-US" sz="1500" b="0" kern="1200" baseline="30000" dirty="0">
                        <a:solidFill>
                          <a:srgbClr val="0D426D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ctr"/>
                      <a:endParaRPr lang="en-US" sz="1500" b="0" kern="1200" dirty="0">
                        <a:solidFill>
                          <a:srgbClr val="0D426D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500" b="0" kern="1200" dirty="0">
                          <a:solidFill>
                            <a:srgbClr val="0D426D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 can also 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500" b="1" kern="1200" dirty="0">
                          <a:solidFill>
                            <a:srgbClr val="85450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significantly increase 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500" b="0" kern="1200" dirty="0">
                          <a:solidFill>
                            <a:srgbClr val="0D426D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person’s chances of getting or spreading </a:t>
                      </a:r>
                      <a:r>
                        <a:rPr lang="en-US" sz="2000" b="1" kern="1200" dirty="0">
                          <a:solidFill>
                            <a:srgbClr val="85450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HIV/AIDS </a:t>
                      </a:r>
                      <a:r>
                        <a:rPr lang="en-US" sz="1500" b="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due to behavioral and biologic factors.</a:t>
                      </a:r>
                      <a:r>
                        <a:rPr lang="en-US" sz="1500" b="0" kern="1200" baseline="300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00" b="0" kern="1200" baseline="30000" dirty="0">
                          <a:solidFill>
                            <a:srgbClr val="85450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8,9</a:t>
                      </a:r>
                      <a:r>
                        <a:rPr lang="en-US" sz="1500" b="0" dirty="0">
                          <a:solidFill>
                            <a:srgbClr val="85450A"/>
                          </a:solidFill>
                          <a:effectLst/>
                        </a:rPr>
                        <a:t> 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buNone/>
                      </a:pPr>
                      <a:endParaRPr lang="en-US" sz="1500" b="0" dirty="0">
                        <a:solidFill>
                          <a:srgbClr val="0D426D"/>
                        </a:solidFill>
                        <a:effectLst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buNone/>
                      </a:pPr>
                      <a:endParaRPr lang="en-US" sz="1500" b="0" dirty="0">
                        <a:solidFill>
                          <a:srgbClr val="0D426D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1500" b="0" kern="1200" dirty="0">
                          <a:solidFill>
                            <a:srgbClr val="0D426D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Currently, gonorrhea </a:t>
                      </a:r>
                    </a:p>
                    <a:p>
                      <a:pPr lvl="0" algn="ctr"/>
                      <a:r>
                        <a:rPr lang="en-US" sz="1500" b="0" kern="1200" dirty="0">
                          <a:solidFill>
                            <a:srgbClr val="0D426D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estimated to cost </a:t>
                      </a:r>
                    </a:p>
                    <a:p>
                      <a:pPr lvl="0" algn="ctr"/>
                      <a:r>
                        <a:rPr lang="en-US" sz="1500" b="0" kern="1200" dirty="0">
                          <a:solidFill>
                            <a:srgbClr val="0D426D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U.S. </a:t>
                      </a:r>
                      <a:r>
                        <a:rPr lang="en-US" sz="1600" b="1" kern="1200" dirty="0">
                          <a:solidFill>
                            <a:srgbClr val="85450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$162 million </a:t>
                      </a:r>
                    </a:p>
                    <a:p>
                      <a:pPr lvl="0" algn="ctr"/>
                      <a:r>
                        <a:rPr lang="en-US" sz="1600" b="1" kern="1200" dirty="0">
                          <a:solidFill>
                            <a:srgbClr val="85450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year, and that figure would </a:t>
                      </a:r>
                    </a:p>
                    <a:p>
                      <a:pPr lvl="0" algn="ctr"/>
                      <a:r>
                        <a:rPr lang="en-US" sz="1600" b="1" kern="1200" dirty="0">
                          <a:solidFill>
                            <a:srgbClr val="85450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 much greater </a:t>
                      </a:r>
                      <a:r>
                        <a:rPr lang="en-US" sz="1500" b="0" kern="1200" dirty="0">
                          <a:solidFill>
                            <a:srgbClr val="0D426D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without prevention </a:t>
                      </a:r>
                    </a:p>
                    <a:p>
                      <a:pPr lvl="0" algn="ctr"/>
                      <a:r>
                        <a:rPr lang="en-US" sz="1500" b="0" kern="1200" dirty="0">
                          <a:solidFill>
                            <a:srgbClr val="0D426D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control efforts</a:t>
                      </a:r>
                      <a:r>
                        <a:rPr lang="en-US" sz="1500" b="0" kern="1200" dirty="0">
                          <a:solidFill>
                            <a:srgbClr val="152E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1500" b="0" kern="1200" baseline="30000" dirty="0">
                          <a:solidFill>
                            <a:srgbClr val="DF3E1D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00" b="0" kern="1200" baseline="30000" dirty="0">
                          <a:solidFill>
                            <a:srgbClr val="85450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1500" b="0" kern="1200" dirty="0">
                          <a:solidFill>
                            <a:srgbClr val="85450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00" b="0" kern="1200" dirty="0">
                          <a:solidFill>
                            <a:srgbClr val="DF3E1D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lvl="0" algn="ctr"/>
                      <a:endParaRPr lang="en-US" sz="1500" b="0" kern="1200" dirty="0">
                        <a:solidFill>
                          <a:srgbClr val="0D426D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ctr"/>
                      <a:endParaRPr lang="en-US" sz="1500" b="0" kern="1200" dirty="0">
                        <a:solidFill>
                          <a:srgbClr val="0D426D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1500" b="0" kern="1200" dirty="0">
                          <a:solidFill>
                            <a:srgbClr val="0D426D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Over the next 10 years, emerging antibiotic-resistant gonorrhea could lead to</a:t>
                      </a:r>
                      <a:r>
                        <a:rPr lang="en-US" sz="1500" b="0" kern="1200" baseline="30000" dirty="0">
                          <a:solidFill>
                            <a:srgbClr val="85450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r>
                        <a:rPr lang="en-US" sz="1500" b="0" kern="1200" dirty="0">
                          <a:solidFill>
                            <a:srgbClr val="0D426D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lvl="0" algn="ctr"/>
                      <a:endParaRPr lang="en-US" sz="900" b="0" kern="1200" dirty="0">
                        <a:solidFill>
                          <a:srgbClr val="0D426D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kern="1200" dirty="0">
                          <a:solidFill>
                            <a:srgbClr val="0D426D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Over </a:t>
                      </a:r>
                      <a:r>
                        <a:rPr lang="en-US" sz="1300" b="1" kern="1200" dirty="0">
                          <a:solidFill>
                            <a:srgbClr val="85450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million </a:t>
                      </a:r>
                      <a:r>
                        <a:rPr lang="en-US" sz="1300" b="0" kern="1200" dirty="0">
                          <a:solidFill>
                            <a:srgbClr val="0D426D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additional gonorrhea infections </a:t>
                      </a: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endParaRPr lang="en-US" sz="1300" b="0" kern="1200" dirty="0">
                        <a:solidFill>
                          <a:srgbClr val="0D426D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b="1" kern="1200" dirty="0">
                          <a:solidFill>
                            <a:srgbClr val="85450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600</a:t>
                      </a:r>
                      <a:r>
                        <a:rPr lang="en-US" sz="1300" b="0" kern="1200" dirty="0">
                          <a:solidFill>
                            <a:srgbClr val="0D426D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additional gonorrhea-attributable HIV infections</a:t>
                      </a: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endParaRPr lang="en-US" sz="1300" b="0" kern="1200" dirty="0">
                        <a:solidFill>
                          <a:srgbClr val="0D426D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kern="1200" dirty="0">
                          <a:solidFill>
                            <a:srgbClr val="0D426D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Direct medical costs of </a:t>
                      </a:r>
                      <a:r>
                        <a:rPr lang="en-US" sz="1300" b="1" kern="1200" dirty="0">
                          <a:solidFill>
                            <a:srgbClr val="85450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$466 million</a:t>
                      </a:r>
                    </a:p>
                  </a:txBody>
                  <a:tcPr anchor="ctr">
                    <a:lnL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4748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What is the role of public health leaders?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93500"/>
            <a:ext cx="8229600" cy="4354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500" b="1" dirty="0">
                <a:solidFill>
                  <a:srgbClr val="9F2319"/>
                </a:solidFill>
              </a:rPr>
              <a:t>Public health leaders can take action to stop the spread of antibiotic-resistant gonorrhea by:</a:t>
            </a:r>
          </a:p>
          <a:p>
            <a:pPr marL="0" indent="0">
              <a:buNone/>
            </a:pPr>
            <a:endParaRPr lang="en-US" sz="1800" dirty="0"/>
          </a:p>
        </p:txBody>
      </p:sp>
      <p:pic>
        <p:nvPicPr>
          <p:cNvPr id="13" name="Picture 12" descr="Build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035" y="1425352"/>
            <a:ext cx="350405" cy="326901"/>
          </a:xfrm>
          <a:prstGeom prst="rect">
            <a:avLst/>
          </a:prstGeom>
        </p:spPr>
      </p:pic>
      <p:pic>
        <p:nvPicPr>
          <p:cNvPr id="16" name="Picture 15" descr="Thumbs u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7502" y="1413926"/>
            <a:ext cx="343995" cy="326901"/>
          </a:xfrm>
          <a:prstGeom prst="rect">
            <a:avLst/>
          </a:prstGeom>
        </p:spPr>
      </p:pic>
      <p:pic>
        <p:nvPicPr>
          <p:cNvPr id="15" name="Picture 14" descr="checkmark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2559" y="1413925"/>
            <a:ext cx="358951" cy="326901"/>
          </a:xfrm>
          <a:prstGeom prst="rect">
            <a:avLst/>
          </a:prstGeom>
        </p:spPr>
      </p:pic>
      <p:pic>
        <p:nvPicPr>
          <p:cNvPr id="14" name="Picture 13" descr="Identifcation card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2572" y="1425351"/>
            <a:ext cx="367497" cy="326901"/>
          </a:xfrm>
          <a:prstGeom prst="rect">
            <a:avLst/>
          </a:prstGeom>
        </p:spPr>
      </p:pic>
      <p:pic>
        <p:nvPicPr>
          <p:cNvPr id="12" name="Picture 11" descr="Paper plan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3856" y="1433613"/>
            <a:ext cx="339722" cy="376045"/>
          </a:xfrm>
          <a:prstGeom prst="rect">
            <a:avLst/>
          </a:prstGeom>
        </p:spPr>
      </p:pic>
      <p:pic>
        <p:nvPicPr>
          <p:cNvPr id="7" name="Picture 6" descr="Megaphon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5220" y="1455166"/>
            <a:ext cx="327710" cy="383196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0505682"/>
              </p:ext>
            </p:extLst>
          </p:nvPr>
        </p:nvGraphicFramePr>
        <p:xfrm>
          <a:off x="326571" y="1867065"/>
          <a:ext cx="8565502" cy="41938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75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55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0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49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74236">
                  <a:extLst>
                    <a:ext uri="{9D8B030D-6E8A-4147-A177-3AD203B41FA5}">
                      <a16:colId xmlns:a16="http://schemas.microsoft.com/office/drawing/2014/main" val="3052110160"/>
                    </a:ext>
                  </a:extLst>
                </a:gridCol>
              </a:tblGrid>
              <a:tr h="3035646">
                <a:tc>
                  <a:txBody>
                    <a:bodyPr/>
                    <a:lstStyle/>
                    <a:p>
                      <a:pPr lvl="0" algn="ctr"/>
                      <a:r>
                        <a:rPr lang="en-US" sz="1400" b="1" kern="1200" dirty="0">
                          <a:solidFill>
                            <a:srgbClr val="152E50"/>
                          </a:solidFill>
                          <a:effectLst/>
                        </a:rPr>
                        <a:t>Investing</a:t>
                      </a:r>
                      <a:r>
                        <a:rPr lang="en-US" sz="1400" b="0" kern="1200" dirty="0">
                          <a:solidFill>
                            <a:srgbClr val="152E50"/>
                          </a:solidFill>
                          <a:effectLst/>
                        </a:rPr>
                        <a:t> </a:t>
                      </a:r>
                    </a:p>
                    <a:p>
                      <a:pPr lvl="0" algn="ctr"/>
                      <a:r>
                        <a:rPr lang="en-US" sz="1200" b="0" kern="1200" dirty="0">
                          <a:solidFill>
                            <a:srgbClr val="152E50"/>
                          </a:solidFill>
                          <a:effectLst/>
                        </a:rPr>
                        <a:t>in the public health infrastructure to develop and strengthen local and state health department epidemiological, laboratory, and informatics capacity to more rapidly detect and respond to antibiotic resistance.</a:t>
                      </a:r>
                    </a:p>
                    <a:p>
                      <a:pPr algn="ctr"/>
                      <a:endParaRPr lang="en-US" sz="1200" b="0" dirty="0">
                        <a:solidFill>
                          <a:srgbClr val="152E5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152E50"/>
                          </a:solidFill>
                          <a:effectLst/>
                        </a:rPr>
                        <a:t>Leveraging</a:t>
                      </a:r>
                    </a:p>
                    <a:p>
                      <a:pPr marL="0" marR="0" lvl="1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u="none" kern="1200" dirty="0">
                          <a:solidFill>
                            <a:srgbClr val="152E50"/>
                          </a:solidFill>
                          <a:effectLst/>
                        </a:rPr>
                        <a:t> the National Strategy for Combating Antibiotic-Resistant Bacteria</a:t>
                      </a:r>
                      <a:r>
                        <a:rPr lang="en-US" sz="1200" b="0" u="none" kern="1200" baseline="0" dirty="0">
                          <a:solidFill>
                            <a:srgbClr val="152E50"/>
                          </a:solidFill>
                          <a:effectLst/>
                        </a:rPr>
                        <a:t> (</a:t>
                      </a:r>
                      <a:r>
                        <a:rPr lang="en-US" sz="1200" b="0" u="none" kern="1200" dirty="0">
                          <a:solidFill>
                            <a:srgbClr val="152E50"/>
                          </a:solidFill>
                          <a:effectLst/>
                        </a:rPr>
                        <a:t>CARB</a:t>
                      </a:r>
                      <a:r>
                        <a:rPr lang="en-US" sz="1200" b="0" u="none" kern="1200">
                          <a:solidFill>
                            <a:srgbClr val="152E50"/>
                          </a:solidFill>
                          <a:effectLst/>
                        </a:rPr>
                        <a:t>) </a:t>
                      </a:r>
                      <a:r>
                        <a:rPr lang="en-US" sz="1200" b="0" kern="1200">
                          <a:solidFill>
                            <a:srgbClr val="152E50"/>
                          </a:solidFill>
                          <a:effectLst/>
                        </a:rPr>
                        <a:t>to </a:t>
                      </a:r>
                      <a:r>
                        <a:rPr lang="en-US" sz="1200" b="0" kern="1200" dirty="0">
                          <a:solidFill>
                            <a:srgbClr val="152E50"/>
                          </a:solidFill>
                          <a:effectLst/>
                        </a:rPr>
                        <a:t>target antibiotic-resistant gonorrhea prevention </a:t>
                      </a:r>
                    </a:p>
                    <a:p>
                      <a:pPr marL="0" marR="0" lvl="1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rgbClr val="152E50"/>
                          </a:solidFill>
                          <a:effectLst/>
                        </a:rPr>
                        <a:t>and control services in your state or local jurisdiction.</a:t>
                      </a:r>
                      <a:endParaRPr lang="en-US" sz="1200" b="0" kern="1200" dirty="0">
                        <a:solidFill>
                          <a:srgbClr val="152E5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1200" b="0" dirty="0">
                        <a:solidFill>
                          <a:srgbClr val="152E5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152E50"/>
                          </a:solidFill>
                          <a:effectLst/>
                        </a:rPr>
                        <a:t>Ensuring</a:t>
                      </a:r>
                      <a:r>
                        <a:rPr lang="en-US" sz="1400" b="0" kern="1200" dirty="0">
                          <a:solidFill>
                            <a:srgbClr val="152E50"/>
                          </a:solidFill>
                          <a:effectLst/>
                        </a:rPr>
                        <a:t> </a:t>
                      </a:r>
                    </a:p>
                    <a:p>
                      <a:pPr marL="0" marR="0" lvl="1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rgbClr val="152E50"/>
                          </a:solidFill>
                          <a:effectLst/>
                        </a:rPr>
                        <a:t>efforts to detect and stop the spread of antibiotic-resistant gonorrhea are integrated with related antibiotic resistance initiatives </a:t>
                      </a:r>
                    </a:p>
                    <a:p>
                      <a:pPr marL="0" marR="0" lvl="1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rgbClr val="152E50"/>
                          </a:solidFill>
                          <a:effectLst/>
                        </a:rPr>
                        <a:t>and infectious disease programming. </a:t>
                      </a:r>
                      <a:endParaRPr lang="en-US" sz="1200" b="0" kern="1200" dirty="0">
                        <a:solidFill>
                          <a:srgbClr val="152E5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1200" b="0" dirty="0">
                        <a:solidFill>
                          <a:srgbClr val="152E5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152E50"/>
                          </a:solidFill>
                          <a:effectLst/>
                        </a:rPr>
                        <a:t>Hiring</a:t>
                      </a:r>
                      <a:r>
                        <a:rPr lang="en-US" sz="1400" b="0" kern="1200" dirty="0">
                          <a:solidFill>
                            <a:srgbClr val="152E50"/>
                          </a:solidFill>
                          <a:effectLst/>
                        </a:rPr>
                        <a:t> </a:t>
                      </a:r>
                    </a:p>
                    <a:p>
                      <a:pPr marL="0" marR="0" lvl="1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rgbClr val="152E50"/>
                          </a:solidFill>
                          <a:effectLst/>
                        </a:rPr>
                        <a:t>specialized public health staff who </a:t>
                      </a:r>
                    </a:p>
                    <a:p>
                      <a:pPr marL="0" marR="0" lvl="1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rgbClr val="152E50"/>
                          </a:solidFill>
                          <a:effectLst/>
                        </a:rPr>
                        <a:t>can track illnesses within communities </a:t>
                      </a:r>
                    </a:p>
                    <a:p>
                      <a:pPr marL="0" marR="0" lvl="1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rgbClr val="152E50"/>
                          </a:solidFill>
                          <a:effectLst/>
                        </a:rPr>
                        <a:t>and determine where to focus resources to </a:t>
                      </a:r>
                    </a:p>
                    <a:p>
                      <a:pPr marL="0" marR="0" lvl="1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rgbClr val="152E50"/>
                          </a:solidFill>
                          <a:effectLst/>
                        </a:rPr>
                        <a:t>prevent</a:t>
                      </a:r>
                      <a:r>
                        <a:rPr lang="en-US" sz="1200" b="0" kern="1200" baseline="0" dirty="0">
                          <a:solidFill>
                            <a:srgbClr val="152E50"/>
                          </a:solidFill>
                          <a:effectLst/>
                        </a:rPr>
                        <a:t> </a:t>
                      </a:r>
                      <a:r>
                        <a:rPr lang="en-US" sz="1200" b="0" kern="1200" dirty="0">
                          <a:solidFill>
                            <a:srgbClr val="152E50"/>
                          </a:solidFill>
                          <a:effectLst/>
                        </a:rPr>
                        <a:t>disease. </a:t>
                      </a:r>
                      <a:endParaRPr lang="en-US" sz="1200" b="0" kern="1200" dirty="0">
                        <a:solidFill>
                          <a:srgbClr val="152E5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1200" b="0" dirty="0">
                        <a:solidFill>
                          <a:srgbClr val="152E5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152E50"/>
                          </a:solidFill>
                          <a:effectLst/>
                        </a:rPr>
                        <a:t>Elevating</a:t>
                      </a:r>
                      <a:r>
                        <a:rPr lang="en-US" sz="1400" b="0" kern="1200" dirty="0">
                          <a:solidFill>
                            <a:srgbClr val="152E50"/>
                          </a:solidFill>
                          <a:effectLst/>
                        </a:rPr>
                        <a:t> </a:t>
                      </a:r>
                    </a:p>
                    <a:p>
                      <a:pPr marL="0" marR="0" lvl="1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rgbClr val="152E50"/>
                          </a:solidFill>
                          <a:effectLst/>
                        </a:rPr>
                        <a:t>awareness of antibiotic-resistant gonorrhea among decisionmakers, healthcare professionals, and other key partners. </a:t>
                      </a:r>
                      <a:endParaRPr lang="en-US" sz="1200" b="0" kern="1200" dirty="0">
                        <a:solidFill>
                          <a:srgbClr val="152E5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1200" b="0" dirty="0">
                        <a:solidFill>
                          <a:srgbClr val="152E5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152E50"/>
                          </a:solidFill>
                        </a:rPr>
                        <a:t>Promoting</a:t>
                      </a:r>
                    </a:p>
                    <a:p>
                      <a:pPr algn="ctr"/>
                      <a:r>
                        <a:rPr lang="en-US" sz="1200" b="0" dirty="0">
                          <a:solidFill>
                            <a:srgbClr val="152E50"/>
                          </a:solidFill>
                        </a:rPr>
                        <a:t>essential STD prevention and control functions, including partner services and safety-net services.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99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 dirty="0">
                          <a:solidFill>
                            <a:srgbClr val="9F231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User tip:</a:t>
                      </a:r>
                      <a:r>
                        <a:rPr lang="en-US" sz="1000" kern="1200" dirty="0">
                          <a:solidFill>
                            <a:srgbClr val="9F231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Insert any relevant data on your jurisdiction’s recent investments in STD infrastructure if available</a:t>
                      </a:r>
                    </a:p>
                    <a:p>
                      <a:pPr algn="ctr"/>
                      <a:endParaRPr lang="en-US" sz="1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 dirty="0">
                          <a:solidFill>
                            <a:srgbClr val="9F231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User tip: </a:t>
                      </a:r>
                      <a:r>
                        <a:rPr lang="en-US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Insert any relevant data on your jurisdiction’s recent use of CARB data if available</a:t>
                      </a:r>
                    </a:p>
                    <a:p>
                      <a:pPr algn="ctr"/>
                      <a:endParaRPr lang="en-US" sz="1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kern="1200" dirty="0">
                          <a:solidFill>
                            <a:srgbClr val="9F231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User tip: </a:t>
                      </a:r>
                      <a:r>
                        <a:rPr lang="en-US" sz="1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Insert any relevant data on your </a:t>
                      </a:r>
                      <a:r>
                        <a:rPr lang="en-US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jurisdiction’s</a:t>
                      </a:r>
                      <a:r>
                        <a:rPr lang="en-US" sz="1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recent programming. </a:t>
                      </a:r>
                    </a:p>
                    <a:p>
                      <a:pPr algn="ctr"/>
                      <a:endParaRPr lang="en-US" sz="1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 dirty="0">
                          <a:solidFill>
                            <a:srgbClr val="9F231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User tip: </a:t>
                      </a:r>
                      <a:r>
                        <a:rPr lang="en-US" sz="1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Insert any relevant data on your </a:t>
                      </a:r>
                      <a:r>
                        <a:rPr lang="en-US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jurisdiction’s</a:t>
                      </a:r>
                      <a:r>
                        <a:rPr lang="en-US" sz="1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recent staff updates. </a:t>
                      </a:r>
                    </a:p>
                    <a:p>
                      <a:pPr algn="ctr"/>
                      <a:endParaRPr lang="en-US" sz="1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 dirty="0">
                          <a:solidFill>
                            <a:srgbClr val="9F231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User tip: </a:t>
                      </a:r>
                      <a:r>
                        <a:rPr lang="en-US" sz="1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Insert any relevant data on your </a:t>
                      </a:r>
                      <a:r>
                        <a:rPr lang="en-US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jurisdiction’s </a:t>
                      </a:r>
                      <a:r>
                        <a:rPr lang="en-US" sz="1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work with decisionmakers. </a:t>
                      </a:r>
                    </a:p>
                    <a:p>
                      <a:pPr algn="ctr"/>
                      <a:endParaRPr lang="en-US" sz="1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kern="1200" dirty="0">
                          <a:solidFill>
                            <a:srgbClr val="9F231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User tip: </a:t>
                      </a:r>
                      <a:r>
                        <a:rPr lang="en-US" sz="1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Insert any relevant data on your </a:t>
                      </a:r>
                      <a:r>
                        <a:rPr lang="en-US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jurisdiction’s </a:t>
                      </a:r>
                      <a:r>
                        <a:rPr lang="en-US" sz="1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STD prevention and control services.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0576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159533"/>
            <a:ext cx="7805854" cy="4783592"/>
          </a:xfrm>
        </p:spPr>
        <p:txBody>
          <a:bodyPr>
            <a:noAutofit/>
          </a:bodyPr>
          <a:lstStyle/>
          <a:p>
            <a:pPr lvl="0">
              <a:lnSpc>
                <a:spcPct val="130000"/>
              </a:lnSpc>
              <a:buFont typeface="+mj-lt"/>
              <a:buAutoNum type="arabicPeriod"/>
            </a:pPr>
            <a:r>
              <a:rPr lang="en-US" sz="900" dirty="0"/>
              <a:t>CDC. “Drug-Resistant Gonorrhea.” Available at https://www.cdc.gov/drugresistance/solutions-initiative/drug-resistant-gonorrhea.html. Accessed 3-15-2018.</a:t>
            </a:r>
          </a:p>
          <a:p>
            <a:pPr lvl="0">
              <a:lnSpc>
                <a:spcPct val="130000"/>
              </a:lnSpc>
              <a:buFont typeface="+mj-lt"/>
              <a:buAutoNum type="arabicPeriod"/>
            </a:pPr>
            <a:r>
              <a:rPr lang="en-US" sz="900" dirty="0"/>
              <a:t>CDC. “2016 Sexually Transmitted Diseases Surveillance.” Available at https://www.cdc.gov/std/stats16/toc.htm. Accessed 3-15-18.</a:t>
            </a:r>
          </a:p>
          <a:p>
            <a:pPr lvl="0">
              <a:lnSpc>
                <a:spcPct val="130000"/>
              </a:lnSpc>
              <a:buFont typeface="+mj-lt"/>
              <a:buAutoNum type="arabicPeriod"/>
            </a:pPr>
            <a:r>
              <a:rPr lang="en-US" sz="900" dirty="0"/>
              <a:t>Ibid</a:t>
            </a:r>
            <a:r>
              <a:rPr lang="en-US" sz="900" i="1" dirty="0"/>
              <a:t>.</a:t>
            </a:r>
          </a:p>
          <a:p>
            <a:pPr lvl="0">
              <a:lnSpc>
                <a:spcPct val="130000"/>
              </a:lnSpc>
              <a:buFont typeface="+mj-lt"/>
              <a:buAutoNum type="arabicPeriod"/>
            </a:pPr>
            <a:r>
              <a:rPr lang="en-US" sz="900" dirty="0"/>
              <a:t>CDC. “Reported STDs in the United States, 2016.” Available at: https://www.cdc.gov/nchhstp/newsroom/docs/factsheets/std-trends-508.pdf. Accessed 3-15-18.</a:t>
            </a:r>
          </a:p>
          <a:p>
            <a:pPr>
              <a:lnSpc>
                <a:spcPct val="130000"/>
              </a:lnSpc>
              <a:buFont typeface="+mj-lt"/>
              <a:buAutoNum type="arabicPeriod"/>
            </a:pPr>
            <a:r>
              <a:rPr lang="en-US" sz="900" dirty="0"/>
              <a:t>CDC. “Drug-Resistant Gonorrhea.” Available at https://www.cdc.gov/drugresistance/solutions-initiative/drug-resistant-gonorrhea.html. Accessed 3-15-2018.</a:t>
            </a:r>
          </a:p>
          <a:p>
            <a:pPr>
              <a:lnSpc>
                <a:spcPct val="130000"/>
              </a:lnSpc>
              <a:buFont typeface="+mj-lt"/>
              <a:buAutoNum type="arabicPeriod"/>
            </a:pPr>
            <a:r>
              <a:rPr lang="en-US" sz="900" dirty="0"/>
              <a:t>CDC. Sexually Transmitted Disease Surveillance 2019. Atlanta: U.S. Department of Health and Human Services; 2021. </a:t>
            </a:r>
          </a:p>
          <a:p>
            <a:pPr>
              <a:lnSpc>
                <a:spcPct val="130000"/>
              </a:lnSpc>
              <a:buFont typeface="+mj-lt"/>
              <a:buAutoNum type="arabicPeriod"/>
            </a:pPr>
            <a:r>
              <a:rPr lang="en-US" sz="900" dirty="0"/>
              <a:t>CDC. “Gonorrhea – CDC Fact Sheet.” Available at https://www.cdc.gov/std/gonorrhea/stdfact-gonorrhea.htm. Accessed 3-15-18.</a:t>
            </a:r>
          </a:p>
          <a:p>
            <a:pPr>
              <a:lnSpc>
                <a:spcPct val="130000"/>
              </a:lnSpc>
              <a:buFont typeface="+mj-lt"/>
              <a:buAutoNum type="arabicPeriod"/>
            </a:pPr>
            <a:r>
              <a:rPr lang="en-US" sz="900" dirty="0"/>
              <a:t>CDC. “Drug-Resistant Gonorrhea.” Available at https://www.cdc.gov/drugresistance/solutions-initiative/drug-resistant-gonorrhea.html. Accessed 3-15-2018.</a:t>
            </a:r>
          </a:p>
          <a:p>
            <a:pPr>
              <a:lnSpc>
                <a:spcPct val="130000"/>
              </a:lnSpc>
              <a:buFont typeface="+mj-lt"/>
              <a:buAutoNum type="arabicPeriod"/>
            </a:pPr>
            <a:r>
              <a:rPr lang="en-US" sz="900" dirty="0"/>
              <a:t>CDC. “STDs and HIV – CDC Fact Sheet.” Available at https://www.cdc.gov/std/hiv/stdfact-std-hiv.htm. Accessed 3-15-18.</a:t>
            </a:r>
          </a:p>
          <a:p>
            <a:pPr>
              <a:lnSpc>
                <a:spcPct val="130000"/>
              </a:lnSpc>
              <a:buFont typeface="+mj-lt"/>
              <a:buAutoNum type="arabicPeriod"/>
            </a:pPr>
            <a:r>
              <a:rPr lang="en-US" sz="900" dirty="0" err="1"/>
              <a:t>Owusu-Edusei</a:t>
            </a:r>
            <a:r>
              <a:rPr lang="en-US" sz="900" dirty="0"/>
              <a:t> K, </a:t>
            </a:r>
            <a:r>
              <a:rPr lang="en-US" sz="900" dirty="0" err="1"/>
              <a:t>Chesson</a:t>
            </a:r>
            <a:r>
              <a:rPr lang="en-US" sz="900" dirty="0"/>
              <a:t> HW, Gift TL, </a:t>
            </a:r>
            <a:r>
              <a:rPr lang="en-US" sz="900" i="1" dirty="0"/>
              <a:t>et al</a:t>
            </a:r>
            <a:r>
              <a:rPr lang="en-US" sz="900" dirty="0"/>
              <a:t>. “The estimated direct medical cost of selected sexually transmitted infections in the United States, 2008.” </a:t>
            </a:r>
            <a:r>
              <a:rPr lang="en-US" sz="900" i="1" dirty="0"/>
              <a:t>Sex </a:t>
            </a:r>
            <a:r>
              <a:rPr lang="en-US" sz="900" i="1" dirty="0" err="1"/>
              <a:t>Transm</a:t>
            </a:r>
            <a:r>
              <a:rPr lang="en-US" sz="900" i="1" dirty="0"/>
              <a:t> Dis</a:t>
            </a:r>
            <a:r>
              <a:rPr lang="en-US" sz="900" dirty="0"/>
              <a:t>. 2013; 40(3):197-201. Available at https://www.ncbi.nlm.nih.gov/pubmed/23403600. Accessed 3-6-2018.</a:t>
            </a:r>
          </a:p>
          <a:p>
            <a:pPr lvl="0">
              <a:lnSpc>
                <a:spcPct val="130000"/>
              </a:lnSpc>
              <a:buFont typeface="+mj-lt"/>
              <a:buAutoNum type="arabicPeriod"/>
            </a:pPr>
            <a:r>
              <a:rPr lang="en-US" sz="900" dirty="0" err="1"/>
              <a:t>Chesson</a:t>
            </a:r>
            <a:r>
              <a:rPr lang="en-US" sz="900" dirty="0"/>
              <a:t> HW, Kirkcaldy RD., Gift TL, </a:t>
            </a:r>
            <a:r>
              <a:rPr lang="en-US" sz="900" i="1" dirty="0"/>
              <a:t>et al</a:t>
            </a:r>
            <a:r>
              <a:rPr lang="en-US" sz="900" dirty="0"/>
              <a:t>. “The estimated medical costs averted by maintaining the prevalence of ceftriaxone-resistant Neisseria gonorrhoeae below 2% in accordance with the targets of the National Strategy for Combating Antibiotic Resistant Bacteria.” Presented at STD Prevention Conference. 2016. Available at https://www.cdc.gov/stdconference/2016/highlights/images/chesson.jpg. Accessed 3-15-18.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911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A7591-194D-4266-8CBC-AD25D34968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31617512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EE134506B95741802624CA26A45270" ma:contentTypeVersion="2" ma:contentTypeDescription="Create a new document." ma:contentTypeScope="" ma:versionID="a83726d799e888cfeafc7c8fe5c7272c">
  <xsd:schema xmlns:xsd="http://www.w3.org/2001/XMLSchema" xmlns:xs="http://www.w3.org/2001/XMLSchema" xmlns:p="http://schemas.microsoft.com/office/2006/metadata/properties" xmlns:ns2="2ca7f11c-324f-45c4-919a-cbdc1a784ba6" targetNamespace="http://schemas.microsoft.com/office/2006/metadata/properties" ma:root="true" ma:fieldsID="115ef1e953468dc4568355c311b21c96" ns2:_="">
    <xsd:import namespace="2ca7f11c-324f-45c4-919a-cbdc1a784b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a7f11c-324f-45c4-919a-cbdc1a784b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6CE5DE3-4B7A-4470-8AE3-FC6134F9A8F0}"/>
</file>

<file path=customXml/itemProps2.xml><?xml version="1.0" encoding="utf-8"?>
<ds:datastoreItem xmlns:ds="http://schemas.openxmlformats.org/officeDocument/2006/customXml" ds:itemID="{85AB11DE-DAF2-4C38-908D-509C41AC0538}"/>
</file>

<file path=customXml/itemProps3.xml><?xml version="1.0" encoding="utf-8"?>
<ds:datastoreItem xmlns:ds="http://schemas.openxmlformats.org/officeDocument/2006/customXml" ds:itemID="{7806FF0B-9536-43C2-A1C9-1223E26AF7F5}"/>
</file>

<file path=docProps/app.xml><?xml version="1.0" encoding="utf-8"?>
<Properties xmlns="http://schemas.openxmlformats.org/officeDocument/2006/extended-properties" xmlns:vt="http://schemas.openxmlformats.org/officeDocument/2006/docPropsVTypes">
  <TotalTime>2071</TotalTime>
  <Words>1135</Words>
  <Application>Microsoft Office PowerPoint</Application>
  <PresentationFormat>On-screen Show (4:3)</PresentationFormat>
  <Paragraphs>103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Office Theme</vt:lpstr>
      <vt:lpstr>1_Office Theme</vt:lpstr>
      <vt:lpstr>Custom Design</vt:lpstr>
      <vt:lpstr>1_Custom Design</vt:lpstr>
      <vt:lpstr>ANTIBIOTIC-RESISTANT GONORRHEA </vt:lpstr>
      <vt:lpstr>How to Use this Presentation</vt:lpstr>
      <vt:lpstr>What is antibiotic-resistant gonorrhea?</vt:lpstr>
      <vt:lpstr>Gonorrhea has developed resistance to:</vt:lpstr>
      <vt:lpstr>What is the scope of antibiotic-resistant gonorrhea?</vt:lpstr>
      <vt:lpstr>What are the potential health and economic consequences?</vt:lpstr>
      <vt:lpstr>What is the role of public health leaders?</vt:lpstr>
      <vt:lpstr>References</vt:lpstr>
      <vt:lpstr>Appendix</vt:lpstr>
      <vt:lpstr>[Template Icons]</vt:lpstr>
    </vt:vector>
  </TitlesOfParts>
  <Company>SynergyBIS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Alua Barzhaxynova</dc:creator>
  <cp:lastModifiedBy>Emily Lapayowker</cp:lastModifiedBy>
  <cp:revision>92</cp:revision>
  <cp:lastPrinted>2018-01-18T17:24:43Z</cp:lastPrinted>
  <dcterms:created xsi:type="dcterms:W3CDTF">2017-10-12T02:06:09Z</dcterms:created>
  <dcterms:modified xsi:type="dcterms:W3CDTF">2021-05-07T16:00:11Z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0x01010069EE134506B95741802624CA26A45270</vt:lpwstr>
  </property>
</Properties>
</file>